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91" autoAdjust="0"/>
    <p:restoredTop sz="86449" autoAdjust="0"/>
  </p:normalViewPr>
  <p:slideViewPr>
    <p:cSldViewPr snapToGrid="0">
      <p:cViewPr>
        <p:scale>
          <a:sx n="74" d="100"/>
          <a:sy n="74" d="100"/>
        </p:scale>
        <p:origin x="68" y="424"/>
      </p:cViewPr>
      <p:guideLst/>
    </p:cSldViewPr>
  </p:slideViewPr>
  <p:outlineViewPr>
    <p:cViewPr>
      <p:scale>
        <a:sx n="33" d="100"/>
        <a:sy n="33" d="100"/>
      </p:scale>
      <p:origin x="0" y="-3740"/>
    </p:cViewPr>
  </p:outlineViewPr>
  <p:notesTextViewPr>
    <p:cViewPr>
      <p:scale>
        <a:sx n="1" d="1"/>
        <a:sy n="1" d="1"/>
      </p:scale>
      <p:origin x="0" y="0"/>
    </p:cViewPr>
  </p:notesTextViewPr>
  <p:notesViewPr>
    <p:cSldViewPr snapToGrid="0">
      <p:cViewPr>
        <p:scale>
          <a:sx n="79" d="100"/>
          <a:sy n="79" d="100"/>
        </p:scale>
        <p:origin x="276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FE7CAF-9960-8D4D-8D99-6A41AC477C0A}" type="datetimeFigureOut">
              <a:rPr kumimoji="1" lang="zh-CN" altLang="en-US" smtClean="0"/>
              <a:t>2022/12/1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7364E6-BA91-E94B-B542-EC5D929A7304}" type="slidenum">
              <a:rPr kumimoji="1" lang="zh-CN" altLang="en-US" smtClean="0"/>
              <a:t>‹#›</a:t>
            </a:fld>
            <a:endParaRPr kumimoji="1" lang="zh-CN" altLang="en-US"/>
          </a:p>
        </p:txBody>
      </p:sp>
    </p:spTree>
    <p:extLst>
      <p:ext uri="{BB962C8B-B14F-4D97-AF65-F5344CB8AC3E}">
        <p14:creationId xmlns:p14="http://schemas.microsoft.com/office/powerpoint/2010/main" val="3961658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07364E6-BA91-E94B-B542-EC5D929A7304}" type="slidenum">
              <a:rPr kumimoji="1" lang="zh-CN" altLang="en-US" smtClean="0"/>
              <a:t>16</a:t>
            </a:fld>
            <a:endParaRPr kumimoji="1" lang="zh-CN" altLang="en-US"/>
          </a:p>
        </p:txBody>
      </p:sp>
    </p:spTree>
    <p:extLst>
      <p:ext uri="{BB962C8B-B14F-4D97-AF65-F5344CB8AC3E}">
        <p14:creationId xmlns:p14="http://schemas.microsoft.com/office/powerpoint/2010/main" val="1663772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07364E6-BA91-E94B-B542-EC5D929A7304}" type="slidenum">
              <a:rPr kumimoji="1" lang="zh-CN" altLang="en-US" smtClean="0"/>
              <a:t>18</a:t>
            </a:fld>
            <a:endParaRPr kumimoji="1" lang="zh-CN" altLang="en-US"/>
          </a:p>
        </p:txBody>
      </p:sp>
    </p:spTree>
    <p:extLst>
      <p:ext uri="{BB962C8B-B14F-4D97-AF65-F5344CB8AC3E}">
        <p14:creationId xmlns:p14="http://schemas.microsoft.com/office/powerpoint/2010/main" val="3065931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1200"/>
              </a:spcBef>
              <a:spcAft>
                <a:spcPts val="1200"/>
              </a:spcAft>
            </a:pPr>
            <a:r>
              <a:rPr lang="en-GB" sz="1800" b="0" i="0" u="none" strike="noStrike" dirty="0">
                <a:solidFill>
                  <a:srgbClr val="000000"/>
                </a:solidFill>
                <a:effectLst/>
                <a:latin typeface="Times New Roman" panose="02020603050405020304" pitchFamily="18" charset="0"/>
              </a:rPr>
              <a:t>We’ve decided to use DSDM as our software development framework as we found it best fit our goals and patterns of work. This involves working in pre-planned time boxes, each lasting two weeks, beginning with a team meeting to discuss and assign tasks for each time box. An intermediary meeting within the two weeks is scheduled to allow us to check in with other group members, and offer support if anyone feels unable to get the work done in time. After this mid-point, functionality which can be tested should be checked against requirements in time for the group meeting at the end of the timebox, used to review the past two weeks of work and schedule tasks for the next timebox. </a:t>
            </a:r>
            <a:endParaRPr lang="en-GB" b="0" dirty="0">
              <a:effectLst/>
            </a:endParaRPr>
          </a:p>
        </p:txBody>
      </p:sp>
      <p:sp>
        <p:nvSpPr>
          <p:cNvPr id="4" name="Slide Number Placeholder 3"/>
          <p:cNvSpPr>
            <a:spLocks noGrp="1"/>
          </p:cNvSpPr>
          <p:nvPr>
            <p:ph type="sldNum" sz="quarter" idx="5"/>
          </p:nvPr>
        </p:nvSpPr>
        <p:spPr/>
        <p:txBody>
          <a:bodyPr/>
          <a:lstStyle/>
          <a:p>
            <a:fld id="{A07364E6-BA91-E94B-B542-EC5D929A7304}" type="slidenum">
              <a:rPr kumimoji="1" lang="zh-CN" altLang="en-US" smtClean="0"/>
              <a:t>19</a:t>
            </a:fld>
            <a:endParaRPr kumimoji="1" lang="zh-CN" altLang="en-US"/>
          </a:p>
        </p:txBody>
      </p:sp>
    </p:spTree>
    <p:extLst>
      <p:ext uri="{BB962C8B-B14F-4D97-AF65-F5344CB8AC3E}">
        <p14:creationId xmlns:p14="http://schemas.microsoft.com/office/powerpoint/2010/main" val="2989588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In order to keep track of various tasks given to group members we have decided to use Trello, which allows users to create lists of tasks, move items across lists, and assign priorities</a:t>
            </a:r>
            <a:r>
              <a:rPr lang="en-GB" sz="1200" b="0" i="0" u="none" strike="noStrike" kern="1200" baseline="0" dirty="0">
                <a:solidFill>
                  <a:schemeClr val="tx1"/>
                </a:solidFill>
                <a:effectLst/>
                <a:latin typeface="+mn-lt"/>
                <a:ea typeface="+mn-ea"/>
                <a:cs typeface="+mn-cs"/>
              </a:rPr>
              <a:t> as well as due dates. We will update our Trello with tasks after our weekly meetings as well as individually when tasks get completed. This allows all members of the group to be fully aware of where we are in our project timeline.</a:t>
            </a:r>
            <a:endParaRPr lang="en-GB" dirty="0"/>
          </a:p>
        </p:txBody>
      </p:sp>
      <p:sp>
        <p:nvSpPr>
          <p:cNvPr id="4" name="Slide Number Placeholder 3"/>
          <p:cNvSpPr>
            <a:spLocks noGrp="1"/>
          </p:cNvSpPr>
          <p:nvPr>
            <p:ph type="sldNum" sz="quarter" idx="5"/>
          </p:nvPr>
        </p:nvSpPr>
        <p:spPr/>
        <p:txBody>
          <a:bodyPr/>
          <a:lstStyle/>
          <a:p>
            <a:fld id="{A07364E6-BA91-E94B-B542-EC5D929A7304}" type="slidenum">
              <a:rPr kumimoji="1" lang="zh-CN" altLang="en-US" smtClean="0"/>
              <a:t>20</a:t>
            </a:fld>
            <a:endParaRPr kumimoji="1" lang="zh-CN" altLang="en-US"/>
          </a:p>
        </p:txBody>
      </p:sp>
    </p:spTree>
    <p:extLst>
      <p:ext uri="{BB962C8B-B14F-4D97-AF65-F5344CB8AC3E}">
        <p14:creationId xmlns:p14="http://schemas.microsoft.com/office/powerpoint/2010/main" val="350938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As</a:t>
            </a:r>
            <a:r>
              <a:rPr lang="en-GB" sz="1200" b="0" i="0" u="none" strike="noStrike" kern="1200" baseline="0" dirty="0">
                <a:solidFill>
                  <a:schemeClr val="tx1"/>
                </a:solidFill>
                <a:effectLst/>
                <a:latin typeface="+mn-lt"/>
                <a:ea typeface="+mn-ea"/>
                <a:cs typeface="+mn-cs"/>
              </a:rPr>
              <a:t> mentioned previously w</a:t>
            </a:r>
            <a:r>
              <a:rPr lang="en-GB" sz="1200" b="0" i="0" u="none" strike="noStrike" kern="1200" dirty="0">
                <a:solidFill>
                  <a:schemeClr val="tx1"/>
                </a:solidFill>
                <a:effectLst/>
                <a:latin typeface="+mn-lt"/>
                <a:ea typeface="+mn-ea"/>
                <a:cs typeface="+mn-cs"/>
              </a:rPr>
              <a:t>e will meet on</a:t>
            </a:r>
            <a:r>
              <a:rPr lang="en-GB" sz="1200" b="0" i="0" u="none" strike="noStrike" kern="1200" baseline="0" dirty="0">
                <a:solidFill>
                  <a:schemeClr val="tx1"/>
                </a:solidFill>
                <a:effectLst/>
                <a:latin typeface="+mn-lt"/>
                <a:ea typeface="+mn-ea"/>
                <a:cs typeface="+mn-cs"/>
              </a:rPr>
              <a:t> a weekly basis </a:t>
            </a:r>
            <a:r>
              <a:rPr lang="en-GB" sz="1200" b="0" i="0" u="none" strike="noStrike" kern="1200" dirty="0">
                <a:solidFill>
                  <a:schemeClr val="tx1"/>
                </a:solidFill>
                <a:effectLst/>
                <a:latin typeface="+mn-lt"/>
                <a:ea typeface="+mn-ea"/>
                <a:cs typeface="+mn-cs"/>
              </a:rPr>
              <a:t>to listen to a</a:t>
            </a:r>
            <a:r>
              <a:rPr lang="en-GB" sz="1200" b="0" i="0" u="none" strike="noStrike" kern="1200" baseline="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progress report from each group member, and monitor every possible risk or issue that may damage the entire development process. During these</a:t>
            </a:r>
            <a:r>
              <a:rPr lang="en-GB" sz="1200" b="0" i="0" u="none" strike="noStrike" kern="1200" baseline="0" dirty="0">
                <a:solidFill>
                  <a:schemeClr val="tx1"/>
                </a:solidFill>
                <a:effectLst/>
                <a:latin typeface="+mn-lt"/>
                <a:ea typeface="+mn-ea"/>
                <a:cs typeface="+mn-cs"/>
              </a:rPr>
              <a:t> meetings we will also draft any questions, concerns, or updates we have for our client, which can then be discussed by email or a short separate online meeting with only the relevant group members</a:t>
            </a:r>
          </a:p>
          <a:p>
            <a:pPr rtl="0"/>
            <a:endParaRPr lang="en-GB" sz="1200" b="0" i="0" u="none" strike="noStrike" kern="1200" baseline="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Meanwhile</a:t>
            </a:r>
            <a:r>
              <a:rPr lang="en-GB" sz="1200" b="0" i="0" u="none" strike="noStrike" kern="1200" baseline="0" dirty="0">
                <a:solidFill>
                  <a:schemeClr val="tx1"/>
                </a:solidFill>
                <a:effectLst/>
                <a:latin typeface="+mn-lt"/>
                <a:ea typeface="+mn-ea"/>
                <a:cs typeface="+mn-cs"/>
              </a:rPr>
              <a:t>, t</a:t>
            </a:r>
            <a:r>
              <a:rPr lang="en-GB" sz="1200" b="0" i="0" u="none" strike="noStrike" kern="1200" dirty="0">
                <a:solidFill>
                  <a:schemeClr val="tx1"/>
                </a:solidFill>
                <a:effectLst/>
                <a:latin typeface="+mn-lt"/>
                <a:ea typeface="+mn-ea"/>
                <a:cs typeface="+mn-cs"/>
              </a:rPr>
              <a:t>he programming sub team will continue working on the development of the front end, database, and the AI. The development of the RESTful API will begin after the first release of these three phases.</a:t>
            </a:r>
          </a:p>
          <a:p>
            <a:pPr rtl="0"/>
            <a:endParaRPr lang="en-GB"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The documentation sub team will start to discuss the contents of the test plan based on the progress of the programming sub team.</a:t>
            </a:r>
            <a:br>
              <a:rPr lang="en-GB" dirty="0"/>
            </a:br>
            <a:endParaRPr kumimoji="1" lang="zh-CN" altLang="en-US" dirty="0"/>
          </a:p>
        </p:txBody>
      </p:sp>
      <p:sp>
        <p:nvSpPr>
          <p:cNvPr id="4" name="灯片编号占位符 3"/>
          <p:cNvSpPr>
            <a:spLocks noGrp="1"/>
          </p:cNvSpPr>
          <p:nvPr>
            <p:ph type="sldNum" sz="quarter" idx="5"/>
          </p:nvPr>
        </p:nvSpPr>
        <p:spPr/>
        <p:txBody>
          <a:bodyPr/>
          <a:lstStyle/>
          <a:p>
            <a:fld id="{A07364E6-BA91-E94B-B542-EC5D929A7304}" type="slidenum">
              <a:rPr kumimoji="1" lang="zh-CN" altLang="en-US" smtClean="0"/>
              <a:t>22</a:t>
            </a:fld>
            <a:endParaRPr kumimoji="1" lang="zh-CN" altLang="en-US"/>
          </a:p>
        </p:txBody>
      </p:sp>
    </p:spTree>
    <p:extLst>
      <p:ext uri="{BB962C8B-B14F-4D97-AF65-F5344CB8AC3E}">
        <p14:creationId xmlns:p14="http://schemas.microsoft.com/office/powerpoint/2010/main" val="2030586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Before the submission of the test plan, we</a:t>
            </a:r>
            <a:r>
              <a:rPr lang="en-GB" sz="1200" b="0" i="0" u="none" strike="noStrike" kern="1200" baseline="0" dirty="0">
                <a:solidFill>
                  <a:schemeClr val="tx1"/>
                </a:solidFill>
                <a:effectLst/>
                <a:latin typeface="+mn-lt"/>
                <a:ea typeface="+mn-ea"/>
                <a:cs typeface="+mn-cs"/>
              </a:rPr>
              <a:t> aim to complete the first release of our software</a:t>
            </a:r>
            <a:r>
              <a:rPr lang="en-GB" sz="1200" b="0" i="0" u="none" strike="noStrike" kern="1200" dirty="0">
                <a:solidFill>
                  <a:schemeClr val="tx1"/>
                </a:solidFill>
                <a:effectLst/>
                <a:latin typeface="+mn-lt"/>
                <a:ea typeface="+mn-ea"/>
                <a:cs typeface="+mn-cs"/>
              </a:rPr>
              <a:t>. This release should contain all core functionalities which</a:t>
            </a:r>
            <a:r>
              <a:rPr lang="en-GB" sz="1200" b="0" i="0" u="none" strike="noStrike" kern="1200" baseline="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are high priorities in the requirement specification. Among them, the AI should be implemented to work properly and intelligently. The RESTful API should link all phases in the front end and the back end successfully.</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After the submission of the test plan, more releases of the software will be developed based on functionalities with a medium or low priority, and the potential features mentioned</a:t>
            </a:r>
            <a:r>
              <a:rPr lang="en-GB" sz="1200" b="0" i="0" u="none" strike="noStrike" kern="1200" baseline="0" dirty="0">
                <a:solidFill>
                  <a:schemeClr val="tx1"/>
                </a:solidFill>
                <a:effectLst/>
                <a:latin typeface="+mn-lt"/>
                <a:ea typeface="+mn-ea"/>
                <a:cs typeface="+mn-cs"/>
              </a:rPr>
              <a:t> previously</a:t>
            </a:r>
            <a:r>
              <a:rPr lang="en-GB" sz="1200" b="0" i="0" u="none" strike="noStrike" kern="1200" dirty="0">
                <a:solidFill>
                  <a:schemeClr val="tx1"/>
                </a:solidFill>
                <a:effectLst/>
                <a:latin typeface="+mn-lt"/>
                <a:ea typeface="+mn-ea"/>
                <a:cs typeface="+mn-cs"/>
              </a:rPr>
              <a:t>. Eventually, the software will be tested and adjusted to satisfy all non-functional requirements as much as possible before the product handover.</a:t>
            </a:r>
            <a:endParaRPr lang="en-GB" dirty="0"/>
          </a:p>
        </p:txBody>
      </p:sp>
      <p:sp>
        <p:nvSpPr>
          <p:cNvPr id="4" name="Slide Number Placeholder 3"/>
          <p:cNvSpPr>
            <a:spLocks noGrp="1"/>
          </p:cNvSpPr>
          <p:nvPr>
            <p:ph type="sldNum" sz="quarter" idx="5"/>
          </p:nvPr>
        </p:nvSpPr>
        <p:spPr/>
        <p:txBody>
          <a:bodyPr/>
          <a:lstStyle/>
          <a:p>
            <a:fld id="{A07364E6-BA91-E94B-B542-EC5D929A7304}" type="slidenum">
              <a:rPr kumimoji="1" lang="zh-CN" altLang="en-US" smtClean="0"/>
              <a:t>23</a:t>
            </a:fld>
            <a:endParaRPr kumimoji="1" lang="zh-CN" altLang="en-US"/>
          </a:p>
        </p:txBody>
      </p:sp>
    </p:spTree>
    <p:extLst>
      <p:ext uri="{BB962C8B-B14F-4D97-AF65-F5344CB8AC3E}">
        <p14:creationId xmlns:p14="http://schemas.microsoft.com/office/powerpoint/2010/main" val="3483672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a:t>
            </a:r>
            <a:r>
              <a:rPr lang="en-GB" baseline="0" dirty="0"/>
              <a:t> hope this video gives you a clearer understanding of how we plan to tackle the </a:t>
            </a:r>
            <a:r>
              <a:rPr lang="en-GB" baseline="0" dirty="0" err="1"/>
              <a:t>EDFlix</a:t>
            </a:r>
            <a:r>
              <a:rPr lang="en-GB" baseline="0" dirty="0"/>
              <a:t> brief. T</a:t>
            </a:r>
            <a:r>
              <a:rPr lang="en-GB" dirty="0"/>
              <a:t>hank</a:t>
            </a:r>
            <a:r>
              <a:rPr lang="en-GB" baseline="0" dirty="0"/>
              <a:t> you for listening.</a:t>
            </a:r>
            <a:endParaRPr lang="en-GB" dirty="0"/>
          </a:p>
        </p:txBody>
      </p:sp>
      <p:sp>
        <p:nvSpPr>
          <p:cNvPr id="4" name="Slide Number Placeholder 3"/>
          <p:cNvSpPr>
            <a:spLocks noGrp="1"/>
          </p:cNvSpPr>
          <p:nvPr>
            <p:ph type="sldNum" sz="quarter" idx="5"/>
          </p:nvPr>
        </p:nvSpPr>
        <p:spPr/>
        <p:txBody>
          <a:bodyPr/>
          <a:lstStyle/>
          <a:p>
            <a:fld id="{A07364E6-BA91-E94B-B542-EC5D929A7304}" type="slidenum">
              <a:rPr kumimoji="1" lang="zh-CN" altLang="en-US" smtClean="0"/>
              <a:t>24</a:t>
            </a:fld>
            <a:endParaRPr kumimoji="1" lang="zh-CN" altLang="en-US"/>
          </a:p>
        </p:txBody>
      </p:sp>
    </p:spTree>
    <p:extLst>
      <p:ext uri="{BB962C8B-B14F-4D97-AF65-F5344CB8AC3E}">
        <p14:creationId xmlns:p14="http://schemas.microsoft.com/office/powerpoint/2010/main" val="3983610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spc="0">
                <a:solidFill>
                  <a:srgbClr val="FFFFFF"/>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spc="0">
                <a:solidFill>
                  <a:srgbClr val="FFFFFF"/>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lvl1pPr>
              <a:defRPr spc="0">
                <a:solidFill>
                  <a:srgbClr val="FFFFFF"/>
                </a:solidFill>
              </a:defRPr>
            </a:lvl1pPr>
          </a:lstStyle>
          <a:p>
            <a:fld id="{72EA7947-E287-4738-8C82-07CE4F01EF03}" type="datetime2">
              <a:rPr lang="en-US" smtClean="0"/>
              <a:pPr/>
              <a:t>Thursday, December 1, 2022</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lvl1pPr>
              <a:defRPr spc="0">
                <a:solidFill>
                  <a:srgbClr val="FFFFFF"/>
                </a:solidFill>
                <a:latin typeface="Times New Roman" panose="02020603050405020304" pitchFamily="18" charset="0"/>
                <a:cs typeface="Times New Roman" panose="02020603050405020304" pitchFamily="18" charset="0"/>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lvl1pPr>
              <a:defRPr spc="0">
                <a:solidFill>
                  <a:srgbClr val="FFFFFF"/>
                </a:solidFill>
              </a:defRPr>
            </a:lvl1pPr>
          </a:lstStyle>
          <a:p>
            <a:fld id="{DBA1B0FB-D917-4C8C-928F-313BD683BF39}" type="slidenum">
              <a:rPr lang="en-US" smtClean="0"/>
              <a:pPr/>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0">
              <a:solidFill>
                <a:srgbClr val="FFFFFF"/>
              </a:solidFill>
            </a:endParaRPr>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0">
              <a:solidFill>
                <a:srgbClr val="FFFFFF"/>
              </a:solidFill>
            </a:endParaRPr>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0">
              <a:solidFill>
                <a:srgbClr val="FFFFFF"/>
              </a:solidFill>
            </a:endParaRPr>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0" dirty="0">
                <a:solidFill>
                  <a:srgbClr val="FFFFFF"/>
                </a:solidFill>
              </a:endParaRPr>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0" dirty="0">
                <a:solidFill>
                  <a:srgbClr val="FFFFFF"/>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0">
                <a:solidFill>
                  <a:srgbClr val="FFFFFF"/>
                </a:solidFill>
              </a:endParaRPr>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0">
                <a:solidFill>
                  <a:srgbClr val="FFFFFF"/>
                </a:solidFill>
              </a:endParaRPr>
            </a:p>
          </p:txBody>
        </p:sp>
      </p:grpSp>
    </p:spTree>
    <p:extLst>
      <p:ext uri="{BB962C8B-B14F-4D97-AF65-F5344CB8AC3E}">
        <p14:creationId xmlns:p14="http://schemas.microsoft.com/office/powerpoint/2010/main" val="1667484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atin typeface="Times New Roman" panose="02020603050405020304" pitchFamily="18" charset="0"/>
                <a:cs typeface="Times New Roman" panose="02020603050405020304" pitchFamily="18" charset="0"/>
              </a:defRPr>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EE2EBD84-71F4-4271-8C46-0D47C0A9B12E}" type="datetime2">
              <a:rPr lang="en-US" smtClean="0"/>
              <a:pPr/>
              <a:t>Thursday, December 1, 2022</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1452496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lvl1pPr>
              <a:defRPr>
                <a:latin typeface="Times New Roman" panose="02020603050405020304" pitchFamily="18" charset="0"/>
                <a:cs typeface="Times New Roman" panose="02020603050405020304" pitchFamily="18" charset="0"/>
              </a:defRPr>
            </a:lvl1pPr>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ABAE0CE1-F450-4107-B2CB-17B18F8A3F4A}" type="datetime2">
              <a:rPr lang="en-US" smtClean="0"/>
              <a:pPr/>
              <a:t>Thursday, December 1, 2022</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072121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0" dirty="0">
                <a:solidFill>
                  <a:srgbClr val="FFFFFF"/>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0">
                <a:solidFill>
                  <a:srgbClr val="FFFFFF"/>
                </a:solidFill>
              </a:endParaRPr>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0">
                <a:solidFill>
                  <a:srgbClr val="FFFFFF"/>
                </a:solidFill>
              </a:endParaRPr>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0" dirty="0">
                <a:solidFill>
                  <a:srgbClr val="FFFFFF"/>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lgn="ctr">
              <a:defRPr lang="en-US" spc="0" dirty="0">
                <a:solidFill>
                  <a:srgbClr val="FFFFFF"/>
                </a:solidFill>
                <a:latin typeface="Times New Roman" panose="02020603050405020304" pitchFamily="18" charset="0"/>
                <a:cs typeface="Times New Roman" panose="02020603050405020304" pitchFamily="18" charset="0"/>
              </a:defRPr>
            </a:lvl1pPr>
          </a:lstStyle>
          <a:p>
            <a:pPr lvl="0">
              <a:lnSpc>
                <a:spcPct val="100000"/>
              </a:lnSpc>
            </a:pPr>
            <a:r>
              <a:rPr lang="en-US" dirty="0"/>
              <a:t>Click to edit Master title style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a:ln>
            <a:noFill/>
          </a:ln>
        </p:spPr>
        <p:txBody>
          <a:bodyPr/>
          <a:lstStyle>
            <a:lvl1pPr>
              <a:defRPr spc="0">
                <a:solidFill>
                  <a:srgbClr val="FFFFFF"/>
                </a:solidFill>
                <a:latin typeface="Times New Roman" panose="02020603050405020304" pitchFamily="18" charset="0"/>
                <a:cs typeface="Times New Roman" panose="02020603050405020304" pitchFamily="18" charset="0"/>
              </a:defRPr>
            </a:lvl1pPr>
            <a:lvl2pPr>
              <a:defRPr spc="0">
                <a:solidFill>
                  <a:srgbClr val="FFFFFF"/>
                </a:solidFill>
                <a:latin typeface="Times New Roman" panose="02020603050405020304" pitchFamily="18" charset="0"/>
                <a:cs typeface="Times New Roman" panose="02020603050405020304" pitchFamily="18" charset="0"/>
              </a:defRPr>
            </a:lvl2pPr>
            <a:lvl3pPr>
              <a:defRPr spc="0">
                <a:solidFill>
                  <a:srgbClr val="FFFFFF"/>
                </a:solidFill>
                <a:latin typeface="Times New Roman" panose="02020603050405020304" pitchFamily="18" charset="0"/>
                <a:cs typeface="Times New Roman" panose="02020603050405020304" pitchFamily="18" charset="0"/>
              </a:defRPr>
            </a:lvl3pPr>
            <a:lvl4pPr>
              <a:defRPr spc="0">
                <a:solidFill>
                  <a:srgbClr val="FFFFFF"/>
                </a:solidFill>
                <a:latin typeface="Times New Roman" panose="02020603050405020304" pitchFamily="18" charset="0"/>
                <a:cs typeface="Times New Roman" panose="02020603050405020304" pitchFamily="18" charset="0"/>
              </a:defRPr>
            </a:lvl4pPr>
            <a:lvl5pPr>
              <a:defRPr spc="0">
                <a:solidFill>
                  <a:srgbClr val="FFFFFF"/>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lvl1pPr>
              <a:defRPr spc="0">
                <a:solidFill>
                  <a:srgbClr val="FFFFFF"/>
                </a:solidFill>
              </a:defRPr>
            </a:lvl1pPr>
          </a:lstStyle>
          <a:p>
            <a:fld id="{6FE8C025-CD7A-4966-867E-81CF82B15267}" type="datetime2">
              <a:rPr lang="en-US" smtClean="0"/>
              <a:pPr/>
              <a:t>Thursday, December 1, 2022</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lvl1pPr>
              <a:defRPr spc="0">
                <a:solidFill>
                  <a:srgbClr val="FFFFFF"/>
                </a:solidFill>
                <a:latin typeface="Times New Roman" panose="02020603050405020304" pitchFamily="18" charset="0"/>
                <a:cs typeface="Times New Roman" panose="02020603050405020304" pitchFamily="18" charset="0"/>
              </a:defRPr>
            </a:lvl1p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lvl1pPr>
              <a:defRPr spc="0">
                <a:solidFill>
                  <a:srgbClr val="FFFFFF"/>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999139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0">
                <a:solidFill>
                  <a:srgbClr val="FFFFFF"/>
                </a:solidFill>
              </a:endParaRPr>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0">
                <a:solidFill>
                  <a:srgbClr val="FFFFFF"/>
                </a:solidFill>
              </a:endParaRPr>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0">
                <a:solidFill>
                  <a:srgbClr val="FFFFFF"/>
                </a:solidFill>
              </a:endParaRPr>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lgn="ctr">
              <a:defRPr lang="en-US" sz="6400" spc="0" dirty="0">
                <a:solidFill>
                  <a:srgbClr val="FFFFFF"/>
                </a:solidFill>
                <a:latin typeface="Times New Roman" panose="02020603050405020304" pitchFamily="18" charset="0"/>
                <a:cs typeface="Times New Roman" panose="02020603050405020304" pitchFamily="18" charset="0"/>
              </a:defRPr>
            </a:lvl1pPr>
          </a:lstStyle>
          <a:p>
            <a:pPr lvl="0">
              <a:lnSpc>
                <a:spcPct val="100000"/>
              </a:lnSpc>
            </a:pPr>
            <a:r>
              <a:rPr lang="en-US" dirty="0"/>
              <a:t>Click to edit Master title style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lvl1pPr>
              <a:defRPr spc="0">
                <a:solidFill>
                  <a:srgbClr val="FFFFFF"/>
                </a:solidFill>
              </a:defRPr>
            </a:lvl1pPr>
          </a:lstStyle>
          <a:p>
            <a:fld id="{FE809929-0719-4517-94D6-FDF7F99E70F6}" type="datetime2">
              <a:rPr lang="en-US" smtClean="0"/>
              <a:pPr/>
              <a:t>Thursday, December 1, 2022</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lvl1pPr>
              <a:defRPr spc="0">
                <a:solidFill>
                  <a:srgbClr val="FFFFFF"/>
                </a:solidFill>
                <a:latin typeface="Times New Roman" panose="02020603050405020304" pitchFamily="18" charset="0"/>
                <a:cs typeface="Times New Roman" panose="02020603050405020304" pitchFamily="18" charset="0"/>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lvl1pPr>
              <a:defRPr spc="0">
                <a:solidFill>
                  <a:srgbClr val="FFFFFF"/>
                </a:solidFill>
              </a:defRPr>
            </a:lvl1pPr>
          </a:lstStyle>
          <a:p>
            <a:fld id="{DBA1B0FB-D917-4C8C-928F-313BD683BF39}" type="slidenum">
              <a:rPr lang="en-US" smtClean="0"/>
              <a:pPr/>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gn="ctr">
              <a:lnSpc>
                <a:spcPct val="110000"/>
              </a:lnSpc>
              <a:spcBef>
                <a:spcPts val="0"/>
              </a:spcBef>
              <a:buNone/>
              <a:defRPr sz="2400" spc="0">
                <a:solidFill>
                  <a:srgbClr val="FFFFFF"/>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0">
              <a:solidFill>
                <a:srgbClr val="FFFFFF"/>
              </a:solidFill>
            </a:endParaRPr>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0">
              <a:solidFill>
                <a:srgbClr val="FFFFFF"/>
              </a:solidFill>
            </a:endParaRPr>
          </a:p>
        </p:txBody>
      </p:sp>
    </p:spTree>
    <p:extLst>
      <p:ext uri="{BB962C8B-B14F-4D97-AF65-F5344CB8AC3E}">
        <p14:creationId xmlns:p14="http://schemas.microsoft.com/office/powerpoint/2010/main" val="913547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0">
              <a:solidFill>
                <a:srgbClr val="FFFFFF"/>
              </a:solidFill>
            </a:endParaRPr>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0">
                <a:solidFill>
                  <a:srgbClr val="FFFFFF"/>
                </a:solidFill>
              </a:endParaRPr>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0">
                <a:solidFill>
                  <a:srgbClr val="FFFFFF"/>
                </a:solidFill>
              </a:endParaRPr>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gn="ctr">
              <a:lnSpc>
                <a:spcPct val="100000"/>
              </a:lnSpc>
              <a:defRPr spc="0">
                <a:solidFill>
                  <a:srgbClr val="FFFFFF"/>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lvl1pPr>
              <a:defRPr spc="0">
                <a:solidFill>
                  <a:srgbClr val="FFFFFF"/>
                </a:solidFill>
                <a:latin typeface="Times New Roman" panose="02020603050405020304" pitchFamily="18" charset="0"/>
                <a:cs typeface="Times New Roman" panose="02020603050405020304" pitchFamily="18" charset="0"/>
              </a:defRPr>
            </a:lvl1pPr>
            <a:lvl2pPr>
              <a:defRPr spc="0">
                <a:solidFill>
                  <a:srgbClr val="FFFFFF"/>
                </a:solidFill>
                <a:latin typeface="Times New Roman" panose="02020603050405020304" pitchFamily="18" charset="0"/>
                <a:cs typeface="Times New Roman" panose="02020603050405020304" pitchFamily="18" charset="0"/>
              </a:defRPr>
            </a:lvl2pPr>
            <a:lvl3pPr>
              <a:defRPr spc="0">
                <a:solidFill>
                  <a:srgbClr val="FFFFFF"/>
                </a:solidFill>
                <a:latin typeface="Times New Roman" panose="02020603050405020304" pitchFamily="18" charset="0"/>
                <a:cs typeface="Times New Roman" panose="02020603050405020304" pitchFamily="18" charset="0"/>
              </a:defRPr>
            </a:lvl3pPr>
            <a:lvl4pPr>
              <a:defRPr spc="0">
                <a:solidFill>
                  <a:srgbClr val="FFFFFF"/>
                </a:solidFill>
                <a:latin typeface="Times New Roman" panose="02020603050405020304" pitchFamily="18" charset="0"/>
                <a:cs typeface="Times New Roman" panose="02020603050405020304" pitchFamily="18" charset="0"/>
              </a:defRPr>
            </a:lvl4pPr>
            <a:lvl5pPr>
              <a:defRPr spc="0">
                <a:solidFill>
                  <a:srgbClr val="FFFFFF"/>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lvl1pPr>
              <a:defRPr spc="0">
                <a:solidFill>
                  <a:srgbClr val="FFFFFF"/>
                </a:solidFill>
                <a:latin typeface="Times New Roman" panose="02020603050405020304" pitchFamily="18" charset="0"/>
                <a:cs typeface="Times New Roman" panose="02020603050405020304" pitchFamily="18" charset="0"/>
              </a:defRPr>
            </a:lvl1pPr>
            <a:lvl2pPr>
              <a:defRPr spc="0">
                <a:solidFill>
                  <a:srgbClr val="FFFFFF"/>
                </a:solidFill>
                <a:latin typeface="Times New Roman" panose="02020603050405020304" pitchFamily="18" charset="0"/>
                <a:cs typeface="Times New Roman" panose="02020603050405020304" pitchFamily="18" charset="0"/>
              </a:defRPr>
            </a:lvl2pPr>
            <a:lvl3pPr>
              <a:defRPr spc="0">
                <a:solidFill>
                  <a:srgbClr val="FFFFFF"/>
                </a:solidFill>
                <a:latin typeface="Times New Roman" panose="02020603050405020304" pitchFamily="18" charset="0"/>
                <a:cs typeface="Times New Roman" panose="02020603050405020304" pitchFamily="18" charset="0"/>
              </a:defRPr>
            </a:lvl3pPr>
            <a:lvl4pPr>
              <a:defRPr spc="0">
                <a:solidFill>
                  <a:srgbClr val="FFFFFF"/>
                </a:solidFill>
                <a:latin typeface="Times New Roman" panose="02020603050405020304" pitchFamily="18" charset="0"/>
                <a:cs typeface="Times New Roman" panose="02020603050405020304" pitchFamily="18" charset="0"/>
              </a:defRPr>
            </a:lvl4pPr>
            <a:lvl5pPr>
              <a:defRPr spc="0">
                <a:solidFill>
                  <a:srgbClr val="FFFFFF"/>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lvl1pPr>
              <a:defRPr spc="0">
                <a:solidFill>
                  <a:srgbClr val="FFFFFF"/>
                </a:solidFill>
                <a:latin typeface="Times New Roman" panose="02020603050405020304" pitchFamily="18" charset="0"/>
                <a:cs typeface="Times New Roman" panose="02020603050405020304" pitchFamily="18" charset="0"/>
              </a:defRPr>
            </a:lvl1pPr>
          </a:lstStyle>
          <a:p>
            <a:fld id="{20E95673-5512-4AAA-9AEB-E00C61EC65D5}" type="datetime2">
              <a:rPr lang="en-US" smtClean="0"/>
              <a:pPr/>
              <a:t>Thursday, December 1, 2022</a:t>
            </a:fld>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lvl1pPr>
              <a:defRPr spc="0">
                <a:solidFill>
                  <a:srgbClr val="FFFFFF"/>
                </a:solidFill>
                <a:latin typeface="Times New Roman" panose="02020603050405020304" pitchFamily="18" charset="0"/>
                <a:cs typeface="Times New Roman" panose="02020603050405020304" pitchFamily="18" charset="0"/>
              </a:defRPr>
            </a:lvl1pPr>
          </a:lstStyle>
          <a:p>
            <a:r>
              <a:rPr lang="en-US"/>
              <a:t>Sample Footer</a:t>
            </a:r>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lvl1pPr>
              <a:defRPr spc="0">
                <a:solidFill>
                  <a:srgbClr val="FFFFFF"/>
                </a:solidFill>
                <a:latin typeface="Times New Roman" panose="02020603050405020304" pitchFamily="18" charset="0"/>
                <a:cs typeface="Times New Roman" panose="02020603050405020304" pitchFamily="18" charset="0"/>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1176753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pc="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pc="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lgn="ctr">
              <a:defRPr lang="en-US" sz="4800" spc="0" dirty="0">
                <a:latin typeface="Times New Roman" panose="02020603050405020304" pitchFamily="18" charset="0"/>
                <a:cs typeface="Times New Roman" panose="02020603050405020304" pitchFamily="18" charset="0"/>
              </a:defRPr>
            </a:lvl1pPr>
          </a:lstStyle>
          <a:p>
            <a:pPr lvl="0">
              <a:lnSpc>
                <a:spcPct val="100000"/>
              </a:lnSpc>
            </a:pPr>
            <a:r>
              <a:rPr lang="en-US" dirty="0"/>
              <a:t>Click to edit Master title style</a:t>
            </a:r>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0" baseline="0">
                <a:solidFill>
                  <a:schemeClr val="tx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lvl1pPr>
              <a:defRPr spc="0">
                <a:latin typeface="Times New Roman" panose="02020603050405020304" pitchFamily="18" charset="0"/>
                <a:cs typeface="Times New Roman" panose="02020603050405020304" pitchFamily="18" charset="0"/>
              </a:defRPr>
            </a:lvl1pPr>
            <a:lvl2pPr>
              <a:defRPr spc="0">
                <a:latin typeface="Times New Roman" panose="02020603050405020304" pitchFamily="18" charset="0"/>
                <a:cs typeface="Times New Roman" panose="02020603050405020304" pitchFamily="18" charset="0"/>
              </a:defRPr>
            </a:lvl2pPr>
            <a:lvl3pPr>
              <a:defRPr spc="0">
                <a:latin typeface="Times New Roman" panose="02020603050405020304" pitchFamily="18" charset="0"/>
                <a:cs typeface="Times New Roman" panose="02020603050405020304" pitchFamily="18" charset="0"/>
              </a:defRPr>
            </a:lvl3pPr>
            <a:lvl4pPr>
              <a:defRPr spc="0">
                <a:latin typeface="Times New Roman" panose="02020603050405020304" pitchFamily="18" charset="0"/>
                <a:cs typeface="Times New Roman" panose="02020603050405020304" pitchFamily="18" charset="0"/>
              </a:defRPr>
            </a:lvl4pPr>
            <a:lvl5pPr>
              <a:defRPr spc="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0" baseline="0" dirty="0">
                <a:solidFill>
                  <a:schemeClr val="tx1"/>
                </a:solidFill>
                <a:latin typeface="Times New Roman" panose="02020603050405020304" pitchFamily="18" charset="0"/>
                <a:cs typeface="Times New Roman" panose="02020603050405020304" pitchFamily="18" charset="0"/>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lvl1pPr>
              <a:defRPr spc="0">
                <a:latin typeface="Times New Roman" panose="02020603050405020304" pitchFamily="18" charset="0"/>
                <a:cs typeface="Times New Roman" panose="02020603050405020304" pitchFamily="18" charset="0"/>
              </a:defRPr>
            </a:lvl1pPr>
            <a:lvl2pPr>
              <a:defRPr spc="0">
                <a:latin typeface="Times New Roman" panose="02020603050405020304" pitchFamily="18" charset="0"/>
                <a:cs typeface="Times New Roman" panose="02020603050405020304" pitchFamily="18" charset="0"/>
              </a:defRPr>
            </a:lvl2pPr>
            <a:lvl3pPr>
              <a:defRPr spc="0">
                <a:latin typeface="Times New Roman" panose="02020603050405020304" pitchFamily="18" charset="0"/>
                <a:cs typeface="Times New Roman" panose="02020603050405020304" pitchFamily="18" charset="0"/>
              </a:defRPr>
            </a:lvl3pPr>
            <a:lvl4pPr>
              <a:defRPr spc="0">
                <a:latin typeface="Times New Roman" panose="02020603050405020304" pitchFamily="18" charset="0"/>
                <a:cs typeface="Times New Roman" panose="02020603050405020304" pitchFamily="18" charset="0"/>
              </a:defRPr>
            </a:lvl4pPr>
            <a:lvl5pPr>
              <a:defRPr spc="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lvl1pPr>
              <a:defRPr spc="0">
                <a:latin typeface="Times New Roman" panose="02020603050405020304" pitchFamily="18" charset="0"/>
                <a:cs typeface="Times New Roman" panose="02020603050405020304" pitchFamily="18" charset="0"/>
              </a:defRPr>
            </a:lvl1pPr>
          </a:lstStyle>
          <a:p>
            <a:fld id="{C13138FA-2E87-4873-8BBA-13E447C9A99A}" type="datetime2">
              <a:rPr lang="en-US" smtClean="0"/>
              <a:pPr/>
              <a:t>Thursday, December 1, 2022</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lvl1pPr>
              <a:defRPr spc="0">
                <a:latin typeface="Times New Roman" panose="02020603050405020304" pitchFamily="18" charset="0"/>
                <a:cs typeface="Times New Roman" panose="02020603050405020304" pitchFamily="18" charset="0"/>
              </a:defRPr>
            </a:lvl1p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lvl1pPr>
              <a:defRPr spc="0">
                <a:latin typeface="Times New Roman" panose="02020603050405020304" pitchFamily="18" charset="0"/>
                <a:cs typeface="Times New Roman" panose="02020603050405020304" pitchFamily="18" charset="0"/>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1793587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atin typeface="Times New Roman" panose="02020603050405020304" pitchFamily="18" charset="0"/>
                <a:cs typeface="Times New Roman" panose="02020603050405020304" pitchFamily="18" charset="0"/>
              </a:defRPr>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D75BB40A-97BD-4BFB-B639-0BFF95FDE8B7}" type="datetime2">
              <a:rPr lang="en-US" smtClean="0"/>
              <a:pPr/>
              <a:t>Thursday, December 1, 2022</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DBA1B0FB-D917-4C8C-928F-313BD683BF39}" type="slidenum">
              <a:rPr lang="en-US" smtClean="0"/>
              <a:pPr/>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Times New Roman" panose="02020603050405020304" pitchFamily="18" charset="0"/>
              <a:cs typeface="Times New Roman" panose="02020603050405020304" pitchFamily="18" charset="0"/>
            </a:endParaRPr>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Times New Roman" panose="02020603050405020304" pitchFamily="18" charset="0"/>
              <a:cs typeface="Times New Roman" panose="02020603050405020304" pitchFamily="18" charset="0"/>
            </a:endParaRPr>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Times New Roman" panose="02020603050405020304" pitchFamily="18" charset="0"/>
              <a:cs typeface="Times New Roman" panose="02020603050405020304" pitchFamily="18" charset="0"/>
            </a:endParaRPr>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Times New Roman" panose="02020603050405020304" pitchFamily="18" charset="0"/>
              <a:cs typeface="Times New Roman" panose="02020603050405020304" pitchFamily="18" charset="0"/>
            </a:endParaRPr>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Times New Roman" panose="02020603050405020304" pitchFamily="18" charset="0"/>
                <a:cs typeface="Times New Roman" panose="02020603050405020304" pitchFamily="18" charset="0"/>
              </a:endParaRPr>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Times New Roman" panose="02020603050405020304" pitchFamily="18" charset="0"/>
                <a:cs typeface="Times New Roman" panose="02020603050405020304" pitchFamily="18" charset="0"/>
              </a:endParaRPr>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52723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9EE9E0E3-ECF6-4CFE-8698-AEFEBCECC3C0}" type="datetime2">
              <a:rPr lang="en-US" smtClean="0"/>
              <a:pPr/>
              <a:t>Thursday, December 1, 2022</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142522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Times New Roman" panose="02020603050405020304" pitchFamily="18" charset="0"/>
                <a:cs typeface="Times New Roman" panose="02020603050405020304" pitchFamily="18" charset="0"/>
              </a:endParaRPr>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Times New Roman" panose="02020603050405020304" pitchFamily="18" charset="0"/>
                <a:cs typeface="Times New Roman" panose="02020603050405020304" pitchFamily="18" charset="0"/>
              </a:endParaRPr>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atin typeface="Times New Roman" panose="02020603050405020304" pitchFamily="18" charset="0"/>
                <a:cs typeface="Times New Roman" panose="02020603050405020304" pitchFamily="18" charset="0"/>
              </a:defRPr>
            </a:lvl1pPr>
            <a:lvl2pPr>
              <a:defRPr sz="1600">
                <a:latin typeface="Times New Roman" panose="02020603050405020304" pitchFamily="18" charset="0"/>
                <a:cs typeface="Times New Roman" panose="02020603050405020304" pitchFamily="18" charset="0"/>
              </a:defRPr>
            </a:lvl2pPr>
            <a:lvl3pPr>
              <a:defRPr sz="1600">
                <a:latin typeface="Times New Roman" panose="02020603050405020304" pitchFamily="18" charset="0"/>
                <a:cs typeface="Times New Roman" panose="02020603050405020304" pitchFamily="18" charset="0"/>
              </a:defRPr>
            </a:lvl3pPr>
            <a:lvl4pPr>
              <a:defRPr sz="1600">
                <a:latin typeface="Times New Roman" panose="02020603050405020304" pitchFamily="18" charset="0"/>
                <a:cs typeface="Times New Roman" panose="02020603050405020304" pitchFamily="18" charset="0"/>
              </a:defRPr>
            </a:lvl4pPr>
            <a:lvl5pPr>
              <a:defRPr sz="1600">
                <a:latin typeface="Times New Roman" panose="02020603050405020304" pitchFamily="18" charset="0"/>
                <a:cs typeface="Times New Roman" panose="02020603050405020304" pitchFamily="18"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251462FC-960E-4740-921F-B36862979F21}" type="datetime2">
              <a:rPr lang="en-US" smtClean="0"/>
              <a:pPr/>
              <a:t>Thursday, December 1, 2022</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844147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Times New Roman" panose="02020603050405020304" pitchFamily="18" charset="0"/>
                <a:cs typeface="Times New Roman" panose="02020603050405020304" pitchFamily="18" charset="0"/>
              </a:endParaRPr>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Times New Roman" panose="02020603050405020304" pitchFamily="18" charset="0"/>
                <a:cs typeface="Times New Roman" panose="02020603050405020304" pitchFamily="18" charset="0"/>
              </a:endParaRPr>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Times New Roman" panose="02020603050405020304" pitchFamily="18" charset="0"/>
                <a:cs typeface="Times New Roman" panose="02020603050405020304" pitchFamily="18" charset="0"/>
              </a:endParaRPr>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atin typeface="Times New Roman" panose="02020603050405020304" pitchFamily="18" charset="0"/>
                <a:cs typeface="Times New Roman" panose="02020603050405020304" pitchFamily="18" charset="0"/>
              </a:defRPr>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E50BC9E2-CB44-4C05-9BB5-496C18A241E0}" type="datetime2">
              <a:rPr lang="en-US" smtClean="0"/>
              <a:pPr/>
              <a:t>Thursday, December 1, 2022</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581186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lIns="109728" tIns="109728" rIns="109728" bIns="91440" anchor="t"/>
          <a:lstStyle/>
          <a:p>
            <a:pPr lvl="0">
              <a:lnSpc>
                <a:spcPct val="100000"/>
              </a:lnSpc>
            </a:pPr>
            <a:r>
              <a:rPr lang="en-US" dirty="0"/>
              <a:t>Click to edit Master title style</a:t>
            </a:r>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lIns="109728" tIns="109728" rIns="109728" bIns="91440" anchor="ctr"/>
          <a:lstStyle>
            <a:lvl1pPr algn="l">
              <a:defRPr sz="1000" spc="0">
                <a:solidFill>
                  <a:srgbClr val="FFFFFF"/>
                </a:solidFill>
                <a:latin typeface="Times New Roman" panose="02020603050405020304" pitchFamily="18" charset="0"/>
                <a:cs typeface="Times New Roman" panose="02020603050405020304" pitchFamily="18" charset="0"/>
              </a:defRPr>
            </a:lvl1pPr>
          </a:lstStyle>
          <a:p>
            <a:fld id="{246CB39B-5F4C-4A7E-9BE3-AAFD45576D16}" type="datetime2">
              <a:rPr lang="en-US" smtClean="0"/>
              <a:pPr/>
              <a:t>Thursday, December 1, 2022</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lIns="109728" tIns="109728" rIns="109728" bIns="91440" anchor="ctr"/>
          <a:lstStyle>
            <a:lvl1pPr algn="l">
              <a:defRPr sz="1000" spc="0">
                <a:solidFill>
                  <a:srgbClr val="FFFFFF"/>
                </a:solidFill>
                <a:latin typeface="Times New Roman" panose="02020603050405020304" pitchFamily="18" charset="0"/>
                <a:cs typeface="Times New Roman" panose="02020603050405020304" pitchFamily="18" charset="0"/>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lIns="109728" tIns="109728" rIns="109728" bIns="91440" anchor="ctr"/>
          <a:lstStyle>
            <a:lvl1pPr algn="r">
              <a:defRPr sz="1000" spc="0">
                <a:solidFill>
                  <a:srgbClr val="FFFFFF"/>
                </a:solidFill>
                <a:latin typeface="Times New Roman" panose="02020603050405020304" pitchFamily="18" charset="0"/>
                <a:cs typeface="Times New Roman" panose="02020603050405020304" pitchFamily="18" charset="0"/>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4254854027"/>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hf sldNum="0" hdr="0" ftr="0" dt="0"/>
  <p:txStyles>
    <p:titleStyle>
      <a:lvl1pPr algn="ctr" defTabSz="914400" rtl="0" eaLnBrk="1" latinLnBrk="0" hangingPunct="1">
        <a:lnSpc>
          <a:spcPct val="110000"/>
        </a:lnSpc>
        <a:spcBef>
          <a:spcPct val="0"/>
        </a:spcBef>
        <a:buNone/>
        <a:defRPr lang="en-US" sz="4800" kern="1200" spc="0" dirty="0">
          <a:solidFill>
            <a:srgbClr val="FFFFFF"/>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114000"/>
        </a:lnSpc>
        <a:spcBef>
          <a:spcPts val="1000"/>
        </a:spcBef>
        <a:spcAft>
          <a:spcPts val="800"/>
        </a:spcAft>
        <a:buFont typeface="Arial" panose="020B0604020202020204" pitchFamily="34" charset="0"/>
        <a:buChar char="•"/>
        <a:defRPr sz="2400" kern="1200" spc="0">
          <a:solidFill>
            <a:srgbClr val="FFFFFF"/>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114000"/>
        </a:lnSpc>
        <a:spcBef>
          <a:spcPts val="500"/>
        </a:spcBef>
        <a:spcAft>
          <a:spcPts val="800"/>
        </a:spcAft>
        <a:buFont typeface="Arial" panose="020B0604020202020204" pitchFamily="34" charset="0"/>
        <a:buChar char="•"/>
        <a:defRPr sz="1600" kern="1200" spc="0">
          <a:solidFill>
            <a:srgbClr val="FFFFFF"/>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14000"/>
        </a:lnSpc>
        <a:spcBef>
          <a:spcPts val="500"/>
        </a:spcBef>
        <a:spcAft>
          <a:spcPts val="800"/>
        </a:spcAft>
        <a:buFont typeface="Arial" panose="020B0604020202020204" pitchFamily="34" charset="0"/>
        <a:buChar char="•"/>
        <a:defRPr sz="1600" kern="1200" spc="0">
          <a:solidFill>
            <a:srgbClr val="FFFFFF"/>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14000"/>
        </a:lnSpc>
        <a:spcBef>
          <a:spcPts val="500"/>
        </a:spcBef>
        <a:spcAft>
          <a:spcPts val="800"/>
        </a:spcAft>
        <a:buFont typeface="Arial" panose="020B0604020202020204" pitchFamily="34" charset="0"/>
        <a:buChar char="•"/>
        <a:defRPr sz="1600" kern="1200" spc="0">
          <a:solidFill>
            <a:srgbClr val="FFFFFF"/>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14000"/>
        </a:lnSpc>
        <a:spcBef>
          <a:spcPts val="500"/>
        </a:spcBef>
        <a:spcAft>
          <a:spcPts val="800"/>
        </a:spcAft>
        <a:buFont typeface="Arial" panose="020B0604020202020204" pitchFamily="34" charset="0"/>
        <a:buChar char="•"/>
        <a:defRPr sz="1600" kern="1200" spc="0">
          <a:solidFill>
            <a:srgbClr val="FFFFFF"/>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3.png"/><Relationship Id="rId4"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3.png"/><Relationship Id="rId4"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png"/><Relationship Id="rId5" Type="http://schemas.openxmlformats.org/officeDocument/2006/relationships/image" Target="../media/image1.jpeg"/><Relationship Id="rId4"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B6DCCFE-1754-1C6A-1762-AB747DED83FE}"/>
              </a:ext>
            </a:extLst>
          </p:cNvPr>
          <p:cNvSpPr>
            <a:spLocks noGrp="1"/>
          </p:cNvSpPr>
          <p:nvPr>
            <p:ph type="ctrTitle"/>
          </p:nvPr>
        </p:nvSpPr>
        <p:spPr>
          <a:xfrm>
            <a:off x="550862" y="918992"/>
            <a:ext cx="3565524" cy="1627367"/>
          </a:xfrm>
        </p:spPr>
        <p:txBody>
          <a:bodyPr anchor="b">
            <a:normAutofit/>
          </a:bodyPr>
          <a:lstStyle/>
          <a:p>
            <a:r>
              <a:rPr kumimoji="1" lang="en-US" altLang="zh-CN" sz="6000" spc="0" dirty="0">
                <a:latin typeface="Times New Roman" panose="02020603050405020304" pitchFamily="18" charset="0"/>
                <a:cs typeface="Times New Roman" panose="02020603050405020304" pitchFamily="18" charset="0"/>
              </a:rPr>
              <a:t>EDFLIX</a:t>
            </a:r>
            <a:endParaRPr kumimoji="1" lang="zh-CN" altLang="en-US" sz="4800" spc="0"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4E62830A-D630-624E-D507-32E787B93F8F}"/>
              </a:ext>
            </a:extLst>
          </p:cNvPr>
          <p:cNvSpPr>
            <a:spLocks noGrp="1"/>
          </p:cNvSpPr>
          <p:nvPr>
            <p:ph type="subTitle" idx="1"/>
          </p:nvPr>
        </p:nvSpPr>
        <p:spPr>
          <a:xfrm>
            <a:off x="542196" y="2644299"/>
            <a:ext cx="3565525" cy="3031489"/>
          </a:xfrm>
        </p:spPr>
        <p:txBody>
          <a:bodyPr>
            <a:noAutofit/>
          </a:bodyPr>
          <a:lstStyle/>
          <a:p>
            <a:pPr>
              <a:lnSpc>
                <a:spcPct val="200000"/>
              </a:lnSpc>
              <a:spcBef>
                <a:spcPts val="0"/>
              </a:spcBef>
              <a:spcAft>
                <a:spcPts val="0"/>
              </a:spcAft>
            </a:pPr>
            <a:r>
              <a:rPr lang="en-GB" altLang="zh-CN" sz="1600" spc="0" dirty="0">
                <a:effectLst/>
                <a:latin typeface="Times New Roman" panose="02020603050405020304" pitchFamily="18" charset="0"/>
                <a:ea typeface="宋体" panose="02010600030101010101" pitchFamily="2" charset="-122"/>
                <a:cs typeface="Times New Roman" panose="02020603050405020304" pitchFamily="18" charset="0"/>
              </a:rPr>
              <a:t>Adalarasu, Ananyaa</a:t>
            </a:r>
            <a:endParaRPr lang="zh-CN" altLang="zh-CN" sz="1600" spc="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200000"/>
              </a:lnSpc>
              <a:spcBef>
                <a:spcPts val="0"/>
              </a:spcBef>
              <a:spcAft>
                <a:spcPts val="0"/>
              </a:spcAft>
            </a:pPr>
            <a:r>
              <a:rPr lang="en-GB" altLang="zh-CN" sz="1600" spc="0" dirty="0">
                <a:effectLst/>
                <a:latin typeface="Times New Roman" panose="02020603050405020304" pitchFamily="18" charset="0"/>
                <a:ea typeface="宋体" panose="02010600030101010101" pitchFamily="2" charset="-122"/>
                <a:cs typeface="Times New Roman" panose="02020603050405020304" pitchFamily="18" charset="0"/>
              </a:rPr>
              <a:t>Chen, Juntao</a:t>
            </a:r>
            <a:endParaRPr lang="zh-CN" altLang="zh-CN" sz="1600" spc="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200000"/>
              </a:lnSpc>
              <a:spcBef>
                <a:spcPts val="0"/>
              </a:spcBef>
              <a:spcAft>
                <a:spcPts val="0"/>
              </a:spcAft>
            </a:pPr>
            <a:r>
              <a:rPr lang="en-GB" altLang="zh-CN" sz="1600" spc="0" dirty="0">
                <a:effectLst/>
                <a:latin typeface="Times New Roman" panose="02020603050405020304" pitchFamily="18" charset="0"/>
                <a:ea typeface="宋体" panose="02010600030101010101" pitchFamily="2" charset="-122"/>
                <a:cs typeface="Times New Roman" panose="02020603050405020304" pitchFamily="18" charset="0"/>
              </a:rPr>
              <a:t>Huang, Lucas Jiaye</a:t>
            </a:r>
            <a:endParaRPr lang="zh-CN" altLang="zh-CN" sz="1600" spc="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200000"/>
              </a:lnSpc>
              <a:spcBef>
                <a:spcPts val="0"/>
              </a:spcBef>
              <a:spcAft>
                <a:spcPts val="0"/>
              </a:spcAft>
            </a:pPr>
            <a:r>
              <a:rPr lang="en-GB" altLang="zh-CN" sz="1600" spc="0" dirty="0">
                <a:effectLst/>
                <a:latin typeface="Times New Roman" panose="02020603050405020304" pitchFamily="18" charset="0"/>
                <a:ea typeface="宋体" panose="02010600030101010101" pitchFamily="2" charset="-122"/>
                <a:cs typeface="Times New Roman" panose="02020603050405020304" pitchFamily="18" charset="0"/>
              </a:rPr>
              <a:t>Lin, Qitao</a:t>
            </a:r>
            <a:endParaRPr lang="zh-CN" altLang="zh-CN" sz="1600" spc="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200000"/>
              </a:lnSpc>
              <a:spcBef>
                <a:spcPts val="0"/>
              </a:spcBef>
              <a:spcAft>
                <a:spcPts val="0"/>
              </a:spcAft>
            </a:pPr>
            <a:r>
              <a:rPr lang="en-GB" altLang="zh-CN" sz="1600" spc="0" dirty="0">
                <a:effectLst/>
                <a:latin typeface="Times New Roman" panose="02020603050405020304" pitchFamily="18" charset="0"/>
                <a:ea typeface="宋体" panose="02010600030101010101" pitchFamily="2" charset="-122"/>
                <a:cs typeface="Times New Roman" panose="02020603050405020304" pitchFamily="18" charset="0"/>
              </a:rPr>
              <a:t>Tisdall, Niamh</a:t>
            </a:r>
            <a:endParaRPr lang="zh-CN" altLang="zh-CN" sz="1600" spc="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200000"/>
              </a:lnSpc>
              <a:spcBef>
                <a:spcPts val="0"/>
              </a:spcBef>
              <a:spcAft>
                <a:spcPts val="0"/>
              </a:spcAft>
            </a:pPr>
            <a:r>
              <a:rPr lang="en-GB" altLang="zh-CN" sz="1600" spc="0" dirty="0">
                <a:effectLst/>
                <a:latin typeface="Times New Roman" panose="02020603050405020304" pitchFamily="18" charset="0"/>
                <a:ea typeface="宋体" panose="02010600030101010101" pitchFamily="2" charset="-122"/>
                <a:cs typeface="Times New Roman" panose="02020603050405020304" pitchFamily="18" charset="0"/>
              </a:rPr>
              <a:t>Zhou, Stan Ziyao</a:t>
            </a:r>
            <a:endParaRPr lang="zh-CN" altLang="zh-CN" sz="1600" spc="0" dirty="0">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1" name="Group 10">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12" name="Freeform: Shape 11">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 name="Picture 3" descr="网格抽象背景">
            <a:extLst>
              <a:ext uri="{FF2B5EF4-FFF2-40B4-BE49-F238E27FC236}">
                <a16:creationId xmlns:a16="http://schemas.microsoft.com/office/drawing/2014/main" id="{E1461995-FDD7-69BC-F3DC-146545D6BA33}"/>
              </a:ext>
            </a:extLst>
          </p:cNvPr>
          <p:cNvPicPr>
            <a:picLocks noChangeAspect="1"/>
          </p:cNvPicPr>
          <p:nvPr/>
        </p:nvPicPr>
        <p:blipFill rotWithShape="1">
          <a:blip r:embed="rId2"/>
          <a:srcRect l="27502" r="-1" b="-1"/>
          <a:stretch/>
        </p:blipFill>
        <p:spPr>
          <a:xfrm>
            <a:off x="4743450" y="10"/>
            <a:ext cx="744855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15" name="Rectangle 14">
            <a:extLst>
              <a:ext uri="{FF2B5EF4-FFF2-40B4-BE49-F238E27FC236}">
                <a16:creationId xmlns:a16="http://schemas.microsoft.com/office/drawing/2014/main" id="{41AC6C06-99FE-4BA1-BC82-8406A424C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5885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6096B-D651-8707-3682-174E0B041F6D}"/>
              </a:ext>
            </a:extLst>
          </p:cNvPr>
          <p:cNvSpPr>
            <a:spLocks noGrp="1"/>
          </p:cNvSpPr>
          <p:nvPr>
            <p:ph type="title"/>
          </p:nvPr>
        </p:nvSpPr>
        <p:spPr/>
        <p:txBody>
          <a:bodyPr>
            <a:normAutofit/>
          </a:bodyPr>
          <a:lstStyle/>
          <a:p>
            <a:r>
              <a:rPr kumimoji="1" lang="en-US" altLang="zh-CN" dirty="0"/>
              <a:t>Data Flow</a:t>
            </a:r>
            <a:endParaRPr kumimoji="1" lang="zh-CN" altLang="en-US" dirty="0"/>
          </a:p>
        </p:txBody>
      </p:sp>
      <p:pic>
        <p:nvPicPr>
          <p:cNvPr id="5" name="图片 4">
            <a:extLst>
              <a:ext uri="{FF2B5EF4-FFF2-40B4-BE49-F238E27FC236}">
                <a16:creationId xmlns:a16="http://schemas.microsoft.com/office/drawing/2014/main" id="{93136724-D47C-C3F5-D134-C9BFEF93A1D9}"/>
              </a:ext>
            </a:extLst>
          </p:cNvPr>
          <p:cNvPicPr>
            <a:picLocks noChangeAspect="1"/>
          </p:cNvPicPr>
          <p:nvPr/>
        </p:nvPicPr>
        <p:blipFill rotWithShape="1">
          <a:blip r:embed="rId2"/>
          <a:srcRect b="65955"/>
          <a:stretch/>
        </p:blipFill>
        <p:spPr>
          <a:xfrm>
            <a:off x="1470752" y="1511424"/>
            <a:ext cx="9250496" cy="3870664"/>
          </a:xfrm>
          <a:prstGeom prst="rect">
            <a:avLst/>
          </a:prstGeom>
        </p:spPr>
      </p:pic>
      <p:pic>
        <p:nvPicPr>
          <p:cNvPr id="8" name="Graphic 8">
            <a:extLst>
              <a:ext uri="{FF2B5EF4-FFF2-40B4-BE49-F238E27FC236}">
                <a16:creationId xmlns:a16="http://schemas.microsoft.com/office/drawing/2014/main" id="{E21B57D2-C048-87E3-3790-CCC2C1BEE422}"/>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14799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C1E30C-C983-B165-3D83-7B7DA17A8CCD}"/>
              </a:ext>
            </a:extLst>
          </p:cNvPr>
          <p:cNvSpPr>
            <a:spLocks noGrp="1"/>
          </p:cNvSpPr>
          <p:nvPr>
            <p:ph type="title"/>
          </p:nvPr>
        </p:nvSpPr>
        <p:spPr/>
        <p:txBody>
          <a:bodyPr/>
          <a:lstStyle/>
          <a:p>
            <a:r>
              <a:rPr kumimoji="1" lang="en-US" altLang="zh-CN" dirty="0"/>
              <a:t>Data Flow</a:t>
            </a:r>
            <a:endParaRPr kumimoji="1" lang="zh-CN" altLang="en-US" dirty="0"/>
          </a:p>
        </p:txBody>
      </p:sp>
      <p:pic>
        <p:nvPicPr>
          <p:cNvPr id="9" name="图片 8">
            <a:extLst>
              <a:ext uri="{FF2B5EF4-FFF2-40B4-BE49-F238E27FC236}">
                <a16:creationId xmlns:a16="http://schemas.microsoft.com/office/drawing/2014/main" id="{405F2D97-1B9B-98E0-328C-DAEC16B50552}"/>
              </a:ext>
            </a:extLst>
          </p:cNvPr>
          <p:cNvPicPr>
            <a:picLocks noChangeAspect="1"/>
          </p:cNvPicPr>
          <p:nvPr/>
        </p:nvPicPr>
        <p:blipFill rotWithShape="1">
          <a:blip r:embed="rId2"/>
          <a:srcRect t="40518"/>
          <a:stretch/>
        </p:blipFill>
        <p:spPr>
          <a:xfrm>
            <a:off x="1696358" y="1375073"/>
            <a:ext cx="8799283" cy="5411288"/>
          </a:xfrm>
          <a:prstGeom prst="rect">
            <a:avLst/>
          </a:prstGeom>
        </p:spPr>
      </p:pic>
      <p:pic>
        <p:nvPicPr>
          <p:cNvPr id="7" name="Graphic 7">
            <a:extLst>
              <a:ext uri="{FF2B5EF4-FFF2-40B4-BE49-F238E27FC236}">
                <a16:creationId xmlns:a16="http://schemas.microsoft.com/office/drawing/2014/main" id="{8CF04ACA-3277-2667-D358-ED1FFC648E13}"/>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845243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52AD5-52EB-4E5A-985B-34EDF9263524}"/>
              </a:ext>
            </a:extLst>
          </p:cNvPr>
          <p:cNvSpPr>
            <a:spLocks noGrp="1"/>
          </p:cNvSpPr>
          <p:nvPr>
            <p:ph type="title"/>
          </p:nvPr>
        </p:nvSpPr>
        <p:spPr/>
        <p:txBody>
          <a:bodyPr/>
          <a:lstStyle/>
          <a:p>
            <a:r>
              <a:rPr kumimoji="1" lang="en-US" altLang="zh-CN" dirty="0"/>
              <a:t>Front End</a:t>
            </a:r>
            <a:endParaRPr kumimoji="1" lang="zh-CN" altLang="en-US" dirty="0"/>
          </a:p>
        </p:txBody>
      </p:sp>
      <p:pic>
        <p:nvPicPr>
          <p:cNvPr id="8" name="图片 7">
            <a:extLst>
              <a:ext uri="{FF2B5EF4-FFF2-40B4-BE49-F238E27FC236}">
                <a16:creationId xmlns:a16="http://schemas.microsoft.com/office/drawing/2014/main" id="{530936A0-A05D-94FA-80A5-2D700D02E6BB}"/>
              </a:ext>
            </a:extLst>
          </p:cNvPr>
          <p:cNvPicPr>
            <a:picLocks noChangeAspect="1"/>
          </p:cNvPicPr>
          <p:nvPr/>
        </p:nvPicPr>
        <p:blipFill>
          <a:blip r:embed="rId2"/>
          <a:stretch>
            <a:fillRect/>
          </a:stretch>
        </p:blipFill>
        <p:spPr>
          <a:xfrm>
            <a:off x="2617549" y="1653925"/>
            <a:ext cx="6956902" cy="4654800"/>
          </a:xfrm>
          <a:prstGeom prst="rect">
            <a:avLst/>
          </a:prstGeom>
        </p:spPr>
      </p:pic>
      <p:pic>
        <p:nvPicPr>
          <p:cNvPr id="7" name="Graphic 8">
            <a:extLst>
              <a:ext uri="{FF2B5EF4-FFF2-40B4-BE49-F238E27FC236}">
                <a16:creationId xmlns:a16="http://schemas.microsoft.com/office/drawing/2014/main" id="{77C4E630-AD5F-2166-FD29-4DFFE77EAEFC}"/>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917095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73516E-66B1-FAD8-EE17-6C33415EC5D8}"/>
              </a:ext>
            </a:extLst>
          </p:cNvPr>
          <p:cNvSpPr>
            <a:spLocks noGrp="1"/>
          </p:cNvSpPr>
          <p:nvPr>
            <p:ph type="title"/>
          </p:nvPr>
        </p:nvSpPr>
        <p:spPr/>
        <p:txBody>
          <a:bodyPr/>
          <a:lstStyle/>
          <a:p>
            <a:r>
              <a:rPr kumimoji="1" lang="en-US" altLang="zh-CN" dirty="0"/>
              <a:t>Front End</a:t>
            </a:r>
            <a:endParaRPr kumimoji="1" lang="zh-CN" altLang="en-US" dirty="0"/>
          </a:p>
        </p:txBody>
      </p:sp>
      <p:pic>
        <p:nvPicPr>
          <p:cNvPr id="5" name="图片 4">
            <a:extLst>
              <a:ext uri="{FF2B5EF4-FFF2-40B4-BE49-F238E27FC236}">
                <a16:creationId xmlns:a16="http://schemas.microsoft.com/office/drawing/2014/main" id="{0F730BA4-27BA-05D4-7A58-129ABDB0C24B}"/>
              </a:ext>
            </a:extLst>
          </p:cNvPr>
          <p:cNvPicPr>
            <a:picLocks noChangeAspect="1"/>
          </p:cNvPicPr>
          <p:nvPr/>
        </p:nvPicPr>
        <p:blipFill>
          <a:blip r:embed="rId2"/>
          <a:stretch>
            <a:fillRect/>
          </a:stretch>
        </p:blipFill>
        <p:spPr>
          <a:xfrm>
            <a:off x="2738173" y="1653925"/>
            <a:ext cx="6715654" cy="4654800"/>
          </a:xfrm>
          <a:prstGeom prst="rect">
            <a:avLst/>
          </a:prstGeom>
        </p:spPr>
      </p:pic>
      <p:pic>
        <p:nvPicPr>
          <p:cNvPr id="8" name="Graphic 8">
            <a:extLst>
              <a:ext uri="{FF2B5EF4-FFF2-40B4-BE49-F238E27FC236}">
                <a16:creationId xmlns:a16="http://schemas.microsoft.com/office/drawing/2014/main" id="{7422D576-326E-4E18-6C78-9D468A63BBA8}"/>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199208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A2FA3-C5E4-4BB2-56CE-50481492F5A9}"/>
              </a:ext>
            </a:extLst>
          </p:cNvPr>
          <p:cNvSpPr>
            <a:spLocks noGrp="1"/>
          </p:cNvSpPr>
          <p:nvPr>
            <p:ph type="title"/>
          </p:nvPr>
        </p:nvSpPr>
        <p:spPr/>
        <p:txBody>
          <a:bodyPr/>
          <a:lstStyle/>
          <a:p>
            <a:r>
              <a:rPr kumimoji="1" lang="en-US" altLang="zh-CN" dirty="0"/>
              <a:t>Back End – RESTful API</a:t>
            </a:r>
            <a:endParaRPr kumimoji="1" lang="zh-CN" altLang="en-US" dirty="0"/>
          </a:p>
        </p:txBody>
      </p:sp>
      <p:graphicFrame>
        <p:nvGraphicFramePr>
          <p:cNvPr id="4" name="表格 3">
            <a:extLst>
              <a:ext uri="{FF2B5EF4-FFF2-40B4-BE49-F238E27FC236}">
                <a16:creationId xmlns:a16="http://schemas.microsoft.com/office/drawing/2014/main" id="{69C48F35-73A3-7003-9588-8FD3F11E9288}"/>
              </a:ext>
            </a:extLst>
          </p:cNvPr>
          <p:cNvGraphicFramePr>
            <a:graphicFrameLocks noGrp="1"/>
          </p:cNvGraphicFramePr>
          <p:nvPr>
            <p:extLst>
              <p:ext uri="{D42A27DB-BD31-4B8C-83A1-F6EECF244321}">
                <p14:modId xmlns:p14="http://schemas.microsoft.com/office/powerpoint/2010/main" val="664911532"/>
              </p:ext>
            </p:extLst>
          </p:nvPr>
        </p:nvGraphicFramePr>
        <p:xfrm>
          <a:off x="1895826" y="1568903"/>
          <a:ext cx="8400348" cy="4739822"/>
        </p:xfrm>
        <a:graphic>
          <a:graphicData uri="http://schemas.openxmlformats.org/drawingml/2006/table">
            <a:tbl>
              <a:tblPr firstRow="1" bandRow="1">
                <a:tableStyleId>{2D5ABB26-0587-4C30-8999-92F81FD0307C}</a:tableStyleId>
              </a:tblPr>
              <a:tblGrid>
                <a:gridCol w="2435178">
                  <a:extLst>
                    <a:ext uri="{9D8B030D-6E8A-4147-A177-3AD203B41FA5}">
                      <a16:colId xmlns:a16="http://schemas.microsoft.com/office/drawing/2014/main" val="3528525744"/>
                    </a:ext>
                  </a:extLst>
                </a:gridCol>
                <a:gridCol w="1595392">
                  <a:extLst>
                    <a:ext uri="{9D8B030D-6E8A-4147-A177-3AD203B41FA5}">
                      <a16:colId xmlns:a16="http://schemas.microsoft.com/office/drawing/2014/main" val="1737173101"/>
                    </a:ext>
                  </a:extLst>
                </a:gridCol>
                <a:gridCol w="4369778">
                  <a:extLst>
                    <a:ext uri="{9D8B030D-6E8A-4147-A177-3AD203B41FA5}">
                      <a16:colId xmlns:a16="http://schemas.microsoft.com/office/drawing/2014/main" val="1570055748"/>
                    </a:ext>
                  </a:extLst>
                </a:gridCol>
              </a:tblGrid>
              <a:tr h="358231">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Standard HTTP Method</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schemeClr>
                    </a:solidFill>
                  </a:tcPr>
                </a:tc>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ID</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FFFFFF"/>
                          </a:solidFill>
                          <a:latin typeface="Times New Roman" panose="02020603050405020304" pitchFamily="18" charset="0"/>
                          <a:cs typeface="Times New Roman" panose="02020603050405020304" pitchFamily="18" charset="0"/>
                        </a:rPr>
                        <a:t>Functional Requirements</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schemeClr>
                    </a:solidFill>
                  </a:tcPr>
                </a:tc>
                <a:extLst>
                  <a:ext uri="{0D108BD9-81ED-4DB2-BD59-A6C34878D82A}">
                    <a16:rowId xmlns:a16="http://schemas.microsoft.com/office/drawing/2014/main" val="1446327876"/>
                  </a:ext>
                </a:extLst>
              </a:tr>
              <a:tr h="323880">
                <a:tc rowSpan="7">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GET</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FR3.1</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View individual learning artifacts</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2688977"/>
                  </a:ext>
                </a:extLst>
              </a:tr>
              <a:tr h="323880">
                <a:tc vMerge="1">
                  <a:txBody>
                    <a:bodyPr/>
                    <a:lstStyle/>
                    <a:p>
                      <a:endParaRPr lang="zh-CN" altLang="en-US"/>
                    </a:p>
                  </a:txBody>
                  <a:tcPr/>
                </a:tc>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FR3.2, FR3.2</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Push recommended / popular learning artifacts</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1397884"/>
                  </a:ext>
                </a:extLst>
              </a:tr>
              <a:tr h="323880">
                <a:tc vMerge="1">
                  <a:txBody>
                    <a:bodyPr/>
                    <a:lstStyle/>
                    <a:p>
                      <a:endParaRPr lang="zh-CN" altLang="en-US"/>
                    </a:p>
                  </a:txBody>
                  <a:tcPr/>
                </a:tc>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FR4.1</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View existing learning artifacts</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8236613"/>
                  </a:ext>
                </a:extLst>
              </a:tr>
              <a:tr h="323880">
                <a:tc vMerge="1">
                  <a:txBody>
                    <a:bodyPr/>
                    <a:lstStyle/>
                    <a:p>
                      <a:endParaRPr lang="zh-CN" altLang="en-US"/>
                    </a:p>
                  </a:txBody>
                  <a:tcPr/>
                </a:tc>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FR4.2, FR4.3</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Filter / Search learning artifact(s)</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163304"/>
                  </a:ext>
                </a:extLst>
              </a:tr>
              <a:tr h="323880">
                <a:tc vMerge="1">
                  <a:txBody>
                    <a:bodyPr/>
                    <a:lstStyle/>
                    <a:p>
                      <a:endParaRPr lang="zh-CN" altLang="en-US"/>
                    </a:p>
                  </a:txBody>
                  <a:tcPr/>
                </a:tc>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FR5.1</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View information about the learning artifact</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1105968"/>
                  </a:ext>
                </a:extLst>
              </a:tr>
              <a:tr h="323880">
                <a:tc vMerge="1">
                  <a:txBody>
                    <a:bodyPr/>
                    <a:lstStyle/>
                    <a:p>
                      <a:endParaRPr lang="zh-CN" altLang="en-US"/>
                    </a:p>
                  </a:txBody>
                  <a:tcPr/>
                </a:tc>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FR5.2, FR5.3</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FFFFFF"/>
                          </a:solidFill>
                          <a:latin typeface="Times New Roman" panose="02020603050405020304" pitchFamily="18" charset="0"/>
                          <a:cs typeface="Times New Roman" panose="02020603050405020304" pitchFamily="18" charset="0"/>
                        </a:rPr>
                        <a:t>View comment / rating for the learning artifact</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464650"/>
                  </a:ext>
                </a:extLst>
              </a:tr>
              <a:tr h="323880">
                <a:tc vMerge="1">
                  <a:txBody>
                    <a:bodyPr/>
                    <a:lstStyle/>
                    <a:p>
                      <a:endParaRPr lang="zh-CN" altLang="en-US"/>
                    </a:p>
                  </a:txBody>
                  <a:tcPr/>
                </a:tc>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FR5.4</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Link to IBM learning artifact</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1360527"/>
                  </a:ext>
                </a:extLst>
              </a:tr>
              <a:tr h="323880">
                <a:tc rowSpan="2">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POST</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FR1.1, FR1,2</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Sign up</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241000"/>
                  </a:ext>
                </a:extLst>
              </a:tr>
              <a:tr h="323880">
                <a:tc vMerge="1">
                  <a:txBody>
                    <a:bodyPr/>
                    <a:lstStyle/>
                    <a:p>
                      <a:endParaRPr lang="zh-CN" altLang="en-US"/>
                    </a:p>
                  </a:txBody>
                  <a:tcPr/>
                </a:tc>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FR5.2</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Create comment for the learning artifact</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0331832"/>
                  </a:ext>
                </a:extLst>
              </a:tr>
              <a:tr h="323880">
                <a:tc rowSpan="3">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PATCH</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FR2.1</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Update individual information / area(s) of study</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2197913"/>
                  </a:ext>
                </a:extLst>
              </a:tr>
              <a:tr h="323880">
                <a:tc vMerge="1">
                  <a:txBody>
                    <a:bodyPr/>
                    <a:lstStyle/>
                    <a:p>
                      <a:endParaRPr lang="zh-CN" altLang="en-US"/>
                    </a:p>
                  </a:txBody>
                  <a:tcPr/>
                </a:tc>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FR3.4</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Edit individual learning artifacts</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42674"/>
                  </a:ext>
                </a:extLst>
              </a:tr>
              <a:tr h="323880">
                <a:tc vMerge="1">
                  <a:txBody>
                    <a:bodyPr/>
                    <a:lstStyle/>
                    <a:p>
                      <a:endParaRPr lang="zh-CN" altLang="en-US"/>
                    </a:p>
                  </a:txBody>
                  <a:tcPr/>
                </a:tc>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FR5.3</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Add rating for the learning artifact</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9339019"/>
                  </a:ext>
                </a:extLst>
              </a:tr>
              <a:tr h="358231">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DELETE</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FR2.3</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solidFill>
                            <a:srgbClr val="FFFFFF"/>
                          </a:solidFill>
                          <a:latin typeface="Times New Roman" panose="02020603050405020304" pitchFamily="18" charset="0"/>
                          <a:cs typeface="Times New Roman" panose="02020603050405020304" pitchFamily="18" charset="0"/>
                        </a:rPr>
                        <a:t>Delete account</a:t>
                      </a:r>
                      <a:endParaRPr lang="zh-CN" altLang="en-US" sz="1600" dirty="0">
                        <a:solidFill>
                          <a:srgbClr val="FFFFF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1072516"/>
                  </a:ext>
                </a:extLst>
              </a:tr>
            </a:tbl>
          </a:graphicData>
        </a:graphic>
      </p:graphicFrame>
      <p:pic>
        <p:nvPicPr>
          <p:cNvPr id="7" name="Graphic 7">
            <a:extLst>
              <a:ext uri="{FF2B5EF4-FFF2-40B4-BE49-F238E27FC236}">
                <a16:creationId xmlns:a16="http://schemas.microsoft.com/office/drawing/2014/main" id="{9D9EABAD-0A77-9CCB-F70D-456D63BA99E4}"/>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826414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E7CB41-C97A-4A0E-3EFF-70B0CE09EA99}"/>
              </a:ext>
            </a:extLst>
          </p:cNvPr>
          <p:cNvSpPr>
            <a:spLocks noGrp="1"/>
          </p:cNvSpPr>
          <p:nvPr>
            <p:ph type="title"/>
          </p:nvPr>
        </p:nvSpPr>
        <p:spPr/>
        <p:txBody>
          <a:bodyPr/>
          <a:lstStyle/>
          <a:p>
            <a:r>
              <a:rPr kumimoji="1" lang="en-US" altLang="zh-CN" dirty="0"/>
              <a:t>Back End – Database</a:t>
            </a:r>
            <a:endParaRPr kumimoji="1" lang="zh-CN" altLang="en-US" dirty="0"/>
          </a:p>
        </p:txBody>
      </p:sp>
      <p:pic>
        <p:nvPicPr>
          <p:cNvPr id="8" name="图片 7">
            <a:extLst>
              <a:ext uri="{FF2B5EF4-FFF2-40B4-BE49-F238E27FC236}">
                <a16:creationId xmlns:a16="http://schemas.microsoft.com/office/drawing/2014/main" id="{F2B9DD0A-1E55-BABA-304F-F8E491595847}"/>
              </a:ext>
            </a:extLst>
          </p:cNvPr>
          <p:cNvPicPr>
            <a:picLocks noChangeAspect="1"/>
          </p:cNvPicPr>
          <p:nvPr/>
        </p:nvPicPr>
        <p:blipFill rotWithShape="1">
          <a:blip r:embed="rId2"/>
          <a:srcRect b="12001"/>
          <a:stretch/>
        </p:blipFill>
        <p:spPr>
          <a:xfrm>
            <a:off x="1207592" y="1413656"/>
            <a:ext cx="9776815" cy="4895069"/>
          </a:xfrm>
          <a:prstGeom prst="rect">
            <a:avLst/>
          </a:prstGeom>
        </p:spPr>
      </p:pic>
      <p:pic>
        <p:nvPicPr>
          <p:cNvPr id="7" name="Graphic 8">
            <a:extLst>
              <a:ext uri="{FF2B5EF4-FFF2-40B4-BE49-F238E27FC236}">
                <a16:creationId xmlns:a16="http://schemas.microsoft.com/office/drawing/2014/main" id="{BA015B06-D66A-B9F0-87D2-5E18D881C3A8}"/>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889883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7D08D3-FB06-D45E-C23A-14AA323E05B9}"/>
              </a:ext>
            </a:extLst>
          </p:cNvPr>
          <p:cNvSpPr>
            <a:spLocks noGrp="1"/>
          </p:cNvSpPr>
          <p:nvPr>
            <p:ph type="title"/>
          </p:nvPr>
        </p:nvSpPr>
        <p:spPr/>
        <p:txBody>
          <a:bodyPr/>
          <a:lstStyle/>
          <a:p>
            <a:r>
              <a:rPr kumimoji="1" lang="en-US" altLang="zh-CN" dirty="0"/>
              <a:t>Back End – AI</a:t>
            </a:r>
            <a:endParaRPr kumimoji="1" lang="zh-CN" altLang="en-US" dirty="0"/>
          </a:p>
        </p:txBody>
      </p:sp>
      <p:pic>
        <p:nvPicPr>
          <p:cNvPr id="6" name="图片 5">
            <a:extLst>
              <a:ext uri="{FF2B5EF4-FFF2-40B4-BE49-F238E27FC236}">
                <a16:creationId xmlns:a16="http://schemas.microsoft.com/office/drawing/2014/main" id="{27EB0149-3598-DAA1-02D3-45A43136CF34}"/>
              </a:ext>
            </a:extLst>
          </p:cNvPr>
          <p:cNvPicPr>
            <a:picLocks noChangeAspect="1"/>
          </p:cNvPicPr>
          <p:nvPr/>
        </p:nvPicPr>
        <p:blipFill>
          <a:blip r:embed="rId3"/>
          <a:stretch>
            <a:fillRect/>
          </a:stretch>
        </p:blipFill>
        <p:spPr>
          <a:xfrm>
            <a:off x="1262720" y="1580618"/>
            <a:ext cx="9666559" cy="4256172"/>
          </a:xfrm>
          <a:prstGeom prst="rect">
            <a:avLst/>
          </a:prstGeom>
        </p:spPr>
      </p:pic>
      <p:pic>
        <p:nvPicPr>
          <p:cNvPr id="9" name="Graphic 9">
            <a:extLst>
              <a:ext uri="{FF2B5EF4-FFF2-40B4-BE49-F238E27FC236}">
                <a16:creationId xmlns:a16="http://schemas.microsoft.com/office/drawing/2014/main" id="{7423E9C8-5019-6697-A02B-963AE9C54D0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715310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6D5D0B-449B-DB39-70F2-E93F9036556E}"/>
              </a:ext>
            </a:extLst>
          </p:cNvPr>
          <p:cNvSpPr>
            <a:spLocks noGrp="1"/>
          </p:cNvSpPr>
          <p:nvPr>
            <p:ph type="title"/>
          </p:nvPr>
        </p:nvSpPr>
        <p:spPr/>
        <p:txBody>
          <a:bodyPr/>
          <a:lstStyle/>
          <a:p>
            <a:r>
              <a:rPr kumimoji="1" lang="en-US" altLang="zh-CN" dirty="0"/>
              <a:t>Potential Features</a:t>
            </a:r>
            <a:endParaRPr kumimoji="1" lang="zh-CN" altLang="en-US" dirty="0"/>
          </a:p>
        </p:txBody>
      </p:sp>
      <p:sp>
        <p:nvSpPr>
          <p:cNvPr id="3" name="内容占位符 2">
            <a:extLst>
              <a:ext uri="{FF2B5EF4-FFF2-40B4-BE49-F238E27FC236}">
                <a16:creationId xmlns:a16="http://schemas.microsoft.com/office/drawing/2014/main" id="{0E2EB3ED-E51E-8C0B-88F9-12CD69ACBA25}"/>
              </a:ext>
            </a:extLst>
          </p:cNvPr>
          <p:cNvSpPr>
            <a:spLocks noGrp="1"/>
          </p:cNvSpPr>
          <p:nvPr>
            <p:ph idx="1"/>
          </p:nvPr>
        </p:nvSpPr>
        <p:spPr>
          <a:xfrm>
            <a:off x="2496000" y="1729354"/>
            <a:ext cx="7200000" cy="4664119"/>
          </a:xfrm>
        </p:spPr>
        <p:txBody>
          <a:bodyPr/>
          <a:lstStyle/>
          <a:p>
            <a:r>
              <a:rPr kumimoji="1" lang="en-US" altLang="zh-CN" dirty="0"/>
              <a:t>HTTP cookies</a:t>
            </a:r>
          </a:p>
          <a:p>
            <a:pPr lvl="1"/>
            <a:r>
              <a:rPr kumimoji="1" lang="en-US" altLang="zh-CN" sz="2000" dirty="0"/>
              <a:t> save essential user information for future use</a:t>
            </a:r>
          </a:p>
          <a:p>
            <a:r>
              <a:rPr lang="en-US" altLang="zh-CN" sz="2800" dirty="0">
                <a:ea typeface="Times New Roman" panose="02020603050405020304" pitchFamily="18" charset="0"/>
              </a:rPr>
              <a:t>AI</a:t>
            </a:r>
          </a:p>
          <a:p>
            <a:pPr lvl="1"/>
            <a:r>
              <a:rPr lang="en-GB" altLang="zh-CN" sz="2000" dirty="0">
                <a:effectLst/>
                <a:ea typeface="Times New Roman" panose="02020603050405020304" pitchFamily="18" charset="0"/>
              </a:rPr>
              <a:t> high-dimensional portrait of the user</a:t>
            </a:r>
            <a:r>
              <a:rPr lang="zh-CN" altLang="zh-CN" sz="2000" dirty="0">
                <a:effectLst/>
              </a:rPr>
              <a:t> </a:t>
            </a:r>
            <a:endParaRPr kumimoji="1" lang="en-US" altLang="zh-CN" sz="2000" dirty="0"/>
          </a:p>
          <a:p>
            <a:r>
              <a:rPr kumimoji="1" lang="en-US" altLang="zh-CN" dirty="0"/>
              <a:t>Database</a:t>
            </a:r>
          </a:p>
          <a:p>
            <a:pPr lvl="1"/>
            <a:r>
              <a:rPr lang="en-GB" altLang="zh-CN" sz="2000" dirty="0">
                <a:effectLst/>
                <a:ea typeface="Times New Roman" panose="02020603050405020304" pitchFamily="18" charset="0"/>
              </a:rPr>
              <a:t>automatic addition and deletion of the learning artifacts and their corresponding resources</a:t>
            </a:r>
            <a:endParaRPr kumimoji="1" lang="en-US" altLang="zh-CN" sz="2000" dirty="0">
              <a:effectLst/>
            </a:endParaRPr>
          </a:p>
          <a:p>
            <a:pPr lvl="1"/>
            <a:r>
              <a:rPr lang="en-GB" altLang="zh-CN" sz="2000" dirty="0">
                <a:effectLst/>
                <a:ea typeface="Times New Roman" panose="02020603050405020304" pitchFamily="18" charset="0"/>
              </a:rPr>
              <a:t>web crawling and advanced database querying</a:t>
            </a:r>
          </a:p>
        </p:txBody>
      </p:sp>
      <p:pic>
        <p:nvPicPr>
          <p:cNvPr id="11" name="Graphic 11">
            <a:extLst>
              <a:ext uri="{FF2B5EF4-FFF2-40B4-BE49-F238E27FC236}">
                <a16:creationId xmlns:a16="http://schemas.microsoft.com/office/drawing/2014/main" id="{E4F43B8B-637A-D0D5-19B5-42D851395020}"/>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429231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C4B807-8771-80CB-CA65-D07BF4B3E43C}"/>
              </a:ext>
            </a:extLst>
          </p:cNvPr>
          <p:cNvSpPr>
            <a:spLocks noGrp="1"/>
          </p:cNvSpPr>
          <p:nvPr>
            <p:ph type="ctrTitle"/>
          </p:nvPr>
        </p:nvSpPr>
        <p:spPr>
          <a:xfrm>
            <a:off x="4113750" y="2238616"/>
            <a:ext cx="6364198" cy="1190384"/>
          </a:xfrm>
        </p:spPr>
        <p:txBody>
          <a:bodyPr>
            <a:normAutofit fontScale="90000"/>
          </a:bodyPr>
          <a:lstStyle/>
          <a:p>
            <a:r>
              <a:rPr kumimoji="1" lang="en-US" altLang="zh-CN" sz="6000" dirty="0"/>
              <a:t>Project Development</a:t>
            </a:r>
            <a:endParaRPr kumimoji="1" lang="zh-CN" altLang="en-US" sz="6000" dirty="0"/>
          </a:p>
        </p:txBody>
      </p:sp>
      <p:sp>
        <p:nvSpPr>
          <p:cNvPr id="5" name="文本框 4">
            <a:extLst>
              <a:ext uri="{FF2B5EF4-FFF2-40B4-BE49-F238E27FC236}">
                <a16:creationId xmlns:a16="http://schemas.microsoft.com/office/drawing/2014/main" id="{8605EE18-7FED-3B1B-801A-D239B5AB0390}"/>
              </a:ext>
            </a:extLst>
          </p:cNvPr>
          <p:cNvSpPr txBox="1"/>
          <p:nvPr/>
        </p:nvSpPr>
        <p:spPr>
          <a:xfrm>
            <a:off x="4113750" y="3544410"/>
            <a:ext cx="6875756" cy="492443"/>
          </a:xfrm>
          <a:prstGeom prst="rect">
            <a:avLst/>
          </a:prstGeom>
          <a:noFill/>
        </p:spPr>
        <p:txBody>
          <a:bodyPr wrap="square">
            <a:spAutoFit/>
          </a:bodyPr>
          <a:lstStyle/>
          <a:p>
            <a:r>
              <a:rPr kumimoji="1" lang="en-US" altLang="zh-CN" sz="2600" dirty="0">
                <a:latin typeface="Times New Roman" panose="02020603050405020304" pitchFamily="18" charset="0"/>
                <a:cs typeface="Times New Roman" panose="02020603050405020304" pitchFamily="18" charset="0"/>
              </a:rPr>
              <a:t>Chosen process for the software development </a:t>
            </a:r>
            <a:endParaRPr lang="zh-CN" altLang="en-US" sz="2600" dirty="0">
              <a:latin typeface="Times New Roman" panose="02020603050405020304" pitchFamily="18" charset="0"/>
              <a:cs typeface="Times New Roman" panose="02020603050405020304" pitchFamily="18" charset="0"/>
            </a:endParaRPr>
          </a:p>
        </p:txBody>
      </p:sp>
      <p:cxnSp>
        <p:nvCxnSpPr>
          <p:cNvPr id="9" name="直线连接符 8">
            <a:extLst>
              <a:ext uri="{FF2B5EF4-FFF2-40B4-BE49-F238E27FC236}">
                <a16:creationId xmlns:a16="http://schemas.microsoft.com/office/drawing/2014/main" id="{8DF72259-ACD7-4CDC-D947-FC729D71C92B}"/>
              </a:ext>
            </a:extLst>
          </p:cNvPr>
          <p:cNvCxnSpPr>
            <a:cxnSpLocks/>
          </p:cNvCxnSpPr>
          <p:nvPr/>
        </p:nvCxnSpPr>
        <p:spPr>
          <a:xfrm>
            <a:off x="4113750" y="3429000"/>
            <a:ext cx="6364800"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pic>
        <p:nvPicPr>
          <p:cNvPr id="52" name="Audio 51">
            <a:hlinkClick r:id="" action="ppaction://media"/>
            <a:extLst>
              <a:ext uri="{FF2B5EF4-FFF2-40B4-BE49-F238E27FC236}">
                <a16:creationId xmlns:a16="http://schemas.microsoft.com/office/drawing/2014/main" id="{108993B2-4FAA-4811-81B8-8AC8F27612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296527740"/>
      </p:ext>
    </p:extLst>
  </p:cSld>
  <p:clrMapOvr>
    <a:masterClrMapping/>
  </p:clrMapOvr>
  <mc:AlternateContent xmlns:mc="http://schemas.openxmlformats.org/markup-compatibility/2006">
    <mc:Choice xmlns:p14="http://schemas.microsoft.com/office/powerpoint/2010/main" Requires="p14">
      <p:transition spd="slow" p14:dur="2000" advTm="4294"/>
    </mc:Choice>
    <mc:Fallback>
      <p:transition spd="slow" advTm="4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31D2D5-7538-082D-20EE-F84F38E8ABD0}"/>
              </a:ext>
            </a:extLst>
          </p:cNvPr>
          <p:cNvSpPr>
            <a:spLocks noGrp="1"/>
          </p:cNvSpPr>
          <p:nvPr>
            <p:ph type="title"/>
          </p:nvPr>
        </p:nvSpPr>
        <p:spPr/>
        <p:txBody>
          <a:bodyPr/>
          <a:lstStyle/>
          <a:p>
            <a:r>
              <a:rPr kumimoji="1" lang="en-US" altLang="zh-CN" dirty="0"/>
              <a:t>Software Development Process</a:t>
            </a:r>
            <a:endParaRPr kumimoji="1" lang="zh-CN" altLang="en-US" dirty="0"/>
          </a:p>
        </p:txBody>
      </p:sp>
      <p:sp>
        <p:nvSpPr>
          <p:cNvPr id="3" name="内容占位符 2">
            <a:extLst>
              <a:ext uri="{FF2B5EF4-FFF2-40B4-BE49-F238E27FC236}">
                <a16:creationId xmlns:a16="http://schemas.microsoft.com/office/drawing/2014/main" id="{6D4BD06D-C5AF-6DAF-9975-2497119D6588}"/>
              </a:ext>
            </a:extLst>
          </p:cNvPr>
          <p:cNvSpPr>
            <a:spLocks noGrp="1"/>
          </p:cNvSpPr>
          <p:nvPr>
            <p:ph idx="1"/>
          </p:nvPr>
        </p:nvSpPr>
        <p:spPr>
          <a:xfrm>
            <a:off x="2496000" y="1881275"/>
            <a:ext cx="7200000" cy="3979625"/>
          </a:xfrm>
        </p:spPr>
        <p:txBody>
          <a:bodyPr/>
          <a:lstStyle/>
          <a:p>
            <a:r>
              <a:rPr kumimoji="1" lang="en-US" altLang="zh-CN" dirty="0"/>
              <a:t>Dynamic System Development Method (DSDM)</a:t>
            </a:r>
          </a:p>
          <a:p>
            <a:pPr lvl="1"/>
            <a:r>
              <a:rPr lang="en-GB" altLang="zh-CN" sz="2000" dirty="0">
                <a:ea typeface="Times New Roman" panose="02020603050405020304" pitchFamily="18" charset="0"/>
              </a:rPr>
              <a:t>P</a:t>
            </a:r>
            <a:r>
              <a:rPr lang="en-GB" altLang="zh-CN" sz="2000" dirty="0">
                <a:effectLst/>
                <a:latin typeface="Times New Roman" panose="02020603050405020304" pitchFamily="18" charset="0"/>
                <a:ea typeface="Times New Roman" panose="02020603050405020304" pitchFamily="18" charset="0"/>
              </a:rPr>
              <a:t>re-planned time boxes</a:t>
            </a:r>
            <a:endParaRPr kumimoji="1" lang="en-US" altLang="zh-CN" sz="2000" dirty="0">
              <a:effectLst/>
              <a:latin typeface="Times New Roman" panose="02020603050405020304" pitchFamily="18" charset="0"/>
              <a:ea typeface="Times New Roman" panose="02020603050405020304" pitchFamily="18" charset="0"/>
            </a:endParaRPr>
          </a:p>
          <a:p>
            <a:pPr lvl="1"/>
            <a:r>
              <a:rPr lang="en-GB" altLang="zh-CN" sz="2000" dirty="0">
                <a:ea typeface="Times New Roman" panose="02020603050405020304" pitchFamily="18" charset="0"/>
              </a:rPr>
              <a:t>I</a:t>
            </a:r>
            <a:r>
              <a:rPr lang="en-GB" altLang="zh-CN" sz="2000" dirty="0">
                <a:effectLst/>
                <a:latin typeface="Times New Roman" panose="02020603050405020304" pitchFamily="18" charset="0"/>
                <a:ea typeface="Times New Roman" panose="02020603050405020304" pitchFamily="18" charset="0"/>
              </a:rPr>
              <a:t>ntermediary meeting</a:t>
            </a:r>
            <a:endParaRPr kumimoji="1" lang="en-US" altLang="zh-CN" sz="2000" dirty="0">
              <a:ea typeface="Times New Roman" panose="02020603050405020304" pitchFamily="18" charset="0"/>
            </a:endParaRPr>
          </a:p>
          <a:p>
            <a:pPr lvl="1"/>
            <a:r>
              <a:rPr kumimoji="1" lang="en-US" altLang="zh-CN" sz="2000" dirty="0"/>
              <a:t>Functionality check against requirements</a:t>
            </a:r>
          </a:p>
          <a:p>
            <a:pPr lvl="1"/>
            <a:r>
              <a:rPr kumimoji="1" lang="en-US" altLang="zh-CN" sz="2000" dirty="0"/>
              <a:t>Review of work</a:t>
            </a:r>
          </a:p>
          <a:p>
            <a:pPr marL="457200" lvl="1" indent="0">
              <a:buNone/>
            </a:pPr>
            <a:endParaRPr kumimoji="1" lang="zh-CN" altLang="en-US" sz="1800" dirty="0"/>
          </a:p>
        </p:txBody>
      </p:sp>
      <p:pic>
        <p:nvPicPr>
          <p:cNvPr id="49" name="Audio 48">
            <a:hlinkClick r:id="" action="ppaction://media"/>
            <a:extLst>
              <a:ext uri="{FF2B5EF4-FFF2-40B4-BE49-F238E27FC236}">
                <a16:creationId xmlns:a16="http://schemas.microsoft.com/office/drawing/2014/main" id="{6900FA27-052B-2E1A-A4E1-AC4360503A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27421188"/>
      </p:ext>
    </p:extLst>
  </p:cSld>
  <p:clrMapOvr>
    <a:masterClrMapping/>
  </p:clrMapOvr>
  <mc:AlternateContent xmlns:mc="http://schemas.openxmlformats.org/markup-compatibility/2006">
    <mc:Choice xmlns:p14="http://schemas.microsoft.com/office/powerpoint/2010/main" Requires="p14">
      <p:transition spd="slow" p14:dur="2000" advTm="34816"/>
    </mc:Choice>
    <mc:Fallback>
      <p:transition spd="slow" advTm="34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764451-934D-4010-63AB-0F5B9611EF98}"/>
              </a:ext>
            </a:extLst>
          </p:cNvPr>
          <p:cNvSpPr>
            <a:spLocks noGrp="1"/>
          </p:cNvSpPr>
          <p:nvPr>
            <p:ph type="title"/>
          </p:nvPr>
        </p:nvSpPr>
        <p:spPr/>
        <p:txBody>
          <a:bodyPr/>
          <a:lstStyle/>
          <a:p>
            <a:r>
              <a:rPr kumimoji="1" lang="en-US" altLang="zh-CN" spc="0" dirty="0"/>
              <a:t>Our Client</a:t>
            </a:r>
            <a:endParaRPr kumimoji="1" lang="zh-CN" altLang="en-US" spc="0" dirty="0"/>
          </a:p>
        </p:txBody>
      </p:sp>
      <p:pic>
        <p:nvPicPr>
          <p:cNvPr id="1026" name="Picture 2" descr="Exploring IBM SkillsBuild for Students &amp; Educators - IBM MediaCenter">
            <a:extLst>
              <a:ext uri="{FF2B5EF4-FFF2-40B4-BE49-F238E27FC236}">
                <a16:creationId xmlns:a16="http://schemas.microsoft.com/office/drawing/2014/main" id="{292C4CD8-EF6D-7076-DE1B-35F12B5B3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0" y="1787096"/>
            <a:ext cx="7112000" cy="400050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4">
            <a:extLst>
              <a:ext uri="{FF2B5EF4-FFF2-40B4-BE49-F238E27FC236}">
                <a16:creationId xmlns:a16="http://schemas.microsoft.com/office/drawing/2014/main" id="{D06ECF19-9D03-F4B8-26F0-CD5FE5B1B7E5}"/>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057641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E6F584-7A6E-AE6D-B9DF-439C4121F81E}"/>
              </a:ext>
            </a:extLst>
          </p:cNvPr>
          <p:cNvSpPr>
            <a:spLocks noGrp="1"/>
          </p:cNvSpPr>
          <p:nvPr>
            <p:ph type="title"/>
          </p:nvPr>
        </p:nvSpPr>
        <p:spPr/>
        <p:txBody>
          <a:bodyPr/>
          <a:lstStyle/>
          <a:p>
            <a:r>
              <a:rPr kumimoji="1" lang="en-US" altLang="zh-CN" dirty="0"/>
              <a:t>Trello</a:t>
            </a:r>
            <a:endParaRPr kumimoji="1" lang="zh-CN" altLang="en-US" dirty="0"/>
          </a:p>
        </p:txBody>
      </p:sp>
      <p:pic>
        <p:nvPicPr>
          <p:cNvPr id="5" name="图片 4">
            <a:extLst>
              <a:ext uri="{FF2B5EF4-FFF2-40B4-BE49-F238E27FC236}">
                <a16:creationId xmlns:a16="http://schemas.microsoft.com/office/drawing/2014/main" id="{6D518D8F-0D2F-008A-9E1A-3F1A08658011}"/>
              </a:ext>
            </a:extLst>
          </p:cNvPr>
          <p:cNvPicPr>
            <a:picLocks noChangeAspect="1"/>
          </p:cNvPicPr>
          <p:nvPr/>
        </p:nvPicPr>
        <p:blipFill>
          <a:blip r:embed="rId5"/>
          <a:stretch>
            <a:fillRect/>
          </a:stretch>
        </p:blipFill>
        <p:spPr>
          <a:xfrm>
            <a:off x="1943269" y="1656678"/>
            <a:ext cx="8305462" cy="4652047"/>
          </a:xfrm>
          <a:prstGeom prst="rect">
            <a:avLst/>
          </a:prstGeom>
        </p:spPr>
      </p:pic>
      <p:pic>
        <p:nvPicPr>
          <p:cNvPr id="25" name="Audio 24">
            <a:hlinkClick r:id="" action="ppaction://media"/>
            <a:extLst>
              <a:ext uri="{FF2B5EF4-FFF2-40B4-BE49-F238E27FC236}">
                <a16:creationId xmlns:a16="http://schemas.microsoft.com/office/drawing/2014/main" id="{8D8407EA-82CF-8E67-36A1-D06544BA7B9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744192237"/>
      </p:ext>
    </p:extLst>
  </p:cSld>
  <p:clrMapOvr>
    <a:masterClrMapping/>
  </p:clrMapOvr>
  <mc:AlternateContent xmlns:mc="http://schemas.openxmlformats.org/markup-compatibility/2006">
    <mc:Choice xmlns:p14="http://schemas.microsoft.com/office/powerpoint/2010/main" Requires="p14">
      <p:transition spd="slow" p14:dur="2000" advTm="25045"/>
    </mc:Choice>
    <mc:Fallback>
      <p:transition spd="slow" advTm="25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C4B807-8771-80CB-CA65-D07BF4B3E43C}"/>
              </a:ext>
            </a:extLst>
          </p:cNvPr>
          <p:cNvSpPr>
            <a:spLocks noGrp="1"/>
          </p:cNvSpPr>
          <p:nvPr>
            <p:ph type="ctrTitle"/>
          </p:nvPr>
        </p:nvSpPr>
        <p:spPr>
          <a:xfrm>
            <a:off x="4113750" y="2238616"/>
            <a:ext cx="6364198" cy="1190384"/>
          </a:xfrm>
        </p:spPr>
        <p:txBody>
          <a:bodyPr>
            <a:normAutofit/>
          </a:bodyPr>
          <a:lstStyle/>
          <a:p>
            <a:r>
              <a:rPr kumimoji="1" lang="en-US" altLang="zh-CN" sz="6000" dirty="0"/>
              <a:t>Future Plan</a:t>
            </a:r>
            <a:endParaRPr kumimoji="1" lang="zh-CN" altLang="en-US" sz="6000" dirty="0"/>
          </a:p>
        </p:txBody>
      </p:sp>
      <p:sp>
        <p:nvSpPr>
          <p:cNvPr id="5" name="文本框 4">
            <a:extLst>
              <a:ext uri="{FF2B5EF4-FFF2-40B4-BE49-F238E27FC236}">
                <a16:creationId xmlns:a16="http://schemas.microsoft.com/office/drawing/2014/main" id="{8605EE18-7FED-3B1B-801A-D239B5AB0390}"/>
              </a:ext>
            </a:extLst>
          </p:cNvPr>
          <p:cNvSpPr txBox="1"/>
          <p:nvPr/>
        </p:nvSpPr>
        <p:spPr>
          <a:xfrm>
            <a:off x="4113750" y="3544410"/>
            <a:ext cx="6875756" cy="492443"/>
          </a:xfrm>
          <a:prstGeom prst="rect">
            <a:avLst/>
          </a:prstGeom>
          <a:noFill/>
        </p:spPr>
        <p:txBody>
          <a:bodyPr wrap="square">
            <a:spAutoFit/>
          </a:bodyPr>
          <a:lstStyle/>
          <a:p>
            <a:r>
              <a:rPr lang="en-US" altLang="zh-CN" sz="2600" dirty="0">
                <a:latin typeface="Times New Roman" panose="02020603050405020304" pitchFamily="18" charset="0"/>
                <a:cs typeface="Times New Roman" panose="02020603050405020304" pitchFamily="18" charset="0"/>
              </a:rPr>
              <a:t>Tasks to do next, before and after the test plan </a:t>
            </a:r>
            <a:endParaRPr lang="zh-CN" altLang="en-US" sz="2600" dirty="0">
              <a:latin typeface="Times New Roman" panose="02020603050405020304" pitchFamily="18" charset="0"/>
              <a:cs typeface="Times New Roman" panose="02020603050405020304" pitchFamily="18" charset="0"/>
            </a:endParaRPr>
          </a:p>
        </p:txBody>
      </p:sp>
      <p:cxnSp>
        <p:nvCxnSpPr>
          <p:cNvPr id="9" name="直线连接符 8">
            <a:extLst>
              <a:ext uri="{FF2B5EF4-FFF2-40B4-BE49-F238E27FC236}">
                <a16:creationId xmlns:a16="http://schemas.microsoft.com/office/drawing/2014/main" id="{8DF72259-ACD7-4CDC-D947-FC729D71C92B}"/>
              </a:ext>
            </a:extLst>
          </p:cNvPr>
          <p:cNvCxnSpPr>
            <a:cxnSpLocks/>
          </p:cNvCxnSpPr>
          <p:nvPr/>
        </p:nvCxnSpPr>
        <p:spPr>
          <a:xfrm>
            <a:off x="4113750" y="3429000"/>
            <a:ext cx="6364800"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pic>
        <p:nvPicPr>
          <p:cNvPr id="12" name="Audio 11">
            <a:hlinkClick r:id="" action="ppaction://media"/>
            <a:extLst>
              <a:ext uri="{FF2B5EF4-FFF2-40B4-BE49-F238E27FC236}">
                <a16:creationId xmlns:a16="http://schemas.microsoft.com/office/drawing/2014/main" id="{ED987F1C-1F82-408B-B541-61E1F5D54B6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173100989"/>
      </p:ext>
    </p:extLst>
  </p:cSld>
  <p:clrMapOvr>
    <a:masterClrMapping/>
  </p:clrMapOvr>
  <mc:AlternateContent xmlns:mc="http://schemas.openxmlformats.org/markup-compatibility/2006">
    <mc:Choice xmlns:p14="http://schemas.microsoft.com/office/powerpoint/2010/main" Requires="p14">
      <p:transition spd="slow" p14:dur="2000" advTm="6157"/>
    </mc:Choice>
    <mc:Fallback>
      <p:transition spd="slow" advTm="6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DF6B82-C888-8003-4F5F-8AA3673F28C0}"/>
              </a:ext>
            </a:extLst>
          </p:cNvPr>
          <p:cNvSpPr>
            <a:spLocks noGrp="1"/>
          </p:cNvSpPr>
          <p:nvPr>
            <p:ph type="title"/>
          </p:nvPr>
        </p:nvSpPr>
        <p:spPr/>
        <p:txBody>
          <a:bodyPr/>
          <a:lstStyle/>
          <a:p>
            <a:r>
              <a:rPr kumimoji="1" lang="en-US" altLang="zh-CN" dirty="0"/>
              <a:t>Future Plan</a:t>
            </a:r>
            <a:endParaRPr kumimoji="1" lang="zh-CN" altLang="en-US" dirty="0"/>
          </a:p>
        </p:txBody>
      </p:sp>
      <p:sp>
        <p:nvSpPr>
          <p:cNvPr id="3" name="内容占位符 2">
            <a:extLst>
              <a:ext uri="{FF2B5EF4-FFF2-40B4-BE49-F238E27FC236}">
                <a16:creationId xmlns:a16="http://schemas.microsoft.com/office/drawing/2014/main" id="{F35B771D-E897-8897-02AA-5150C9038EBE}"/>
              </a:ext>
            </a:extLst>
          </p:cNvPr>
          <p:cNvSpPr>
            <a:spLocks noGrp="1"/>
          </p:cNvSpPr>
          <p:nvPr>
            <p:ph idx="1"/>
          </p:nvPr>
        </p:nvSpPr>
        <p:spPr>
          <a:xfrm>
            <a:off x="2496000" y="1805971"/>
            <a:ext cx="7200000" cy="4502754"/>
          </a:xfrm>
        </p:spPr>
        <p:txBody>
          <a:bodyPr/>
          <a:lstStyle/>
          <a:p>
            <a:r>
              <a:rPr kumimoji="1" lang="en-US" altLang="zh-CN" dirty="0"/>
              <a:t>Weekly</a:t>
            </a:r>
          </a:p>
          <a:p>
            <a:pPr lvl="1"/>
            <a:r>
              <a:rPr kumimoji="1" lang="en-US" altLang="zh-CN" sz="1800" dirty="0"/>
              <a:t>Meeting</a:t>
            </a:r>
          </a:p>
          <a:p>
            <a:pPr lvl="1"/>
            <a:r>
              <a:rPr kumimoji="1" lang="en-US" altLang="zh-CN" sz="1800" dirty="0"/>
              <a:t>Progress report from each group member</a:t>
            </a:r>
          </a:p>
          <a:p>
            <a:pPr lvl="1"/>
            <a:r>
              <a:rPr kumimoji="1" lang="en-US" altLang="zh-CN" sz="1800" dirty="0"/>
              <a:t>Client updates</a:t>
            </a:r>
          </a:p>
          <a:p>
            <a:r>
              <a:rPr kumimoji="1" lang="en-US" altLang="zh-CN" dirty="0"/>
              <a:t>Software</a:t>
            </a:r>
          </a:p>
          <a:p>
            <a:pPr lvl="1"/>
            <a:r>
              <a:rPr kumimoji="1" lang="en-US" altLang="zh-CN" sz="1800" dirty="0"/>
              <a:t>Front end, database, AI</a:t>
            </a:r>
          </a:p>
          <a:p>
            <a:r>
              <a:rPr kumimoji="1" lang="en-US" altLang="zh-CN" dirty="0"/>
              <a:t>Document</a:t>
            </a:r>
          </a:p>
          <a:p>
            <a:pPr lvl="1"/>
            <a:r>
              <a:rPr kumimoji="1" lang="en-US" altLang="zh-CN" sz="1800" dirty="0"/>
              <a:t>Content of test plan</a:t>
            </a:r>
          </a:p>
          <a:p>
            <a:pPr lvl="1"/>
            <a:endParaRPr kumimoji="1" lang="zh-CN" altLang="en-US" dirty="0"/>
          </a:p>
        </p:txBody>
      </p:sp>
      <p:pic>
        <p:nvPicPr>
          <p:cNvPr id="25" name="Audio 24">
            <a:hlinkClick r:id="" action="ppaction://media"/>
            <a:extLst>
              <a:ext uri="{FF2B5EF4-FFF2-40B4-BE49-F238E27FC236}">
                <a16:creationId xmlns:a16="http://schemas.microsoft.com/office/drawing/2014/main" id="{785E5674-12EA-3B65-B1F3-2691CCBE9D5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4094" t="-160938" r="-324094" b="-160938"/>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814616698"/>
      </p:ext>
    </p:extLst>
  </p:cSld>
  <p:clrMapOvr>
    <a:masterClrMapping/>
  </p:clrMapOvr>
  <mc:AlternateContent xmlns:mc="http://schemas.openxmlformats.org/markup-compatibility/2006">
    <mc:Choice xmlns:p14="http://schemas.microsoft.com/office/powerpoint/2010/main" Requires="p14">
      <p:transition spd="slow" p14:dur="2000" advTm="40129"/>
    </mc:Choice>
    <mc:Fallback>
      <p:transition spd="slow" advTm="40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5F8E65-D7B2-7EC7-BB3B-E3F66223141D}"/>
              </a:ext>
            </a:extLst>
          </p:cNvPr>
          <p:cNvSpPr>
            <a:spLocks noGrp="1"/>
          </p:cNvSpPr>
          <p:nvPr>
            <p:ph type="title"/>
          </p:nvPr>
        </p:nvSpPr>
        <p:spPr/>
        <p:txBody>
          <a:bodyPr/>
          <a:lstStyle/>
          <a:p>
            <a:r>
              <a:rPr kumimoji="1" lang="en-US" altLang="zh-CN" dirty="0"/>
              <a:t>Future Plan </a:t>
            </a:r>
            <a:endParaRPr kumimoji="1" lang="zh-CN" altLang="en-US" dirty="0"/>
          </a:p>
        </p:txBody>
      </p:sp>
      <p:sp>
        <p:nvSpPr>
          <p:cNvPr id="3" name="内容占位符 2">
            <a:extLst>
              <a:ext uri="{FF2B5EF4-FFF2-40B4-BE49-F238E27FC236}">
                <a16:creationId xmlns:a16="http://schemas.microsoft.com/office/drawing/2014/main" id="{7B20F9CB-7F3E-88E0-1B59-8FDDAE166D8C}"/>
              </a:ext>
            </a:extLst>
          </p:cNvPr>
          <p:cNvSpPr>
            <a:spLocks noGrp="1"/>
          </p:cNvSpPr>
          <p:nvPr>
            <p:ph idx="1"/>
          </p:nvPr>
        </p:nvSpPr>
        <p:spPr>
          <a:xfrm>
            <a:off x="2496000" y="1805971"/>
            <a:ext cx="7200000" cy="4502754"/>
          </a:xfrm>
        </p:spPr>
        <p:txBody>
          <a:bodyPr/>
          <a:lstStyle/>
          <a:p>
            <a:r>
              <a:rPr kumimoji="1" lang="en-US" altLang="zh-CN" dirty="0"/>
              <a:t>Before submission of test plan</a:t>
            </a:r>
          </a:p>
          <a:p>
            <a:pPr lvl="1"/>
            <a:r>
              <a:rPr kumimoji="1" lang="en-US" altLang="zh-CN" sz="1800" dirty="0"/>
              <a:t>First release of the software</a:t>
            </a:r>
          </a:p>
          <a:p>
            <a:pPr lvl="1"/>
            <a:r>
              <a:rPr kumimoji="1" lang="en-US" altLang="zh-CN" sz="1800" dirty="0"/>
              <a:t>High priority functionalities</a:t>
            </a:r>
          </a:p>
          <a:p>
            <a:r>
              <a:rPr kumimoji="1" lang="en-US" altLang="zh-CN" dirty="0"/>
              <a:t>After submission of test plan</a:t>
            </a:r>
          </a:p>
          <a:p>
            <a:pPr lvl="1"/>
            <a:r>
              <a:rPr kumimoji="1" lang="en-US" altLang="zh-CN" sz="1800" dirty="0"/>
              <a:t>More release of the software</a:t>
            </a:r>
          </a:p>
          <a:p>
            <a:pPr lvl="1"/>
            <a:r>
              <a:rPr kumimoji="1" lang="en-US" altLang="zh-CN" sz="1800" dirty="0"/>
              <a:t>Medium and low priority functionalities</a:t>
            </a:r>
          </a:p>
          <a:p>
            <a:pPr lvl="1"/>
            <a:r>
              <a:rPr kumimoji="1" lang="en-US" altLang="zh-CN" sz="1800" dirty="0"/>
              <a:t>Potential features</a:t>
            </a:r>
          </a:p>
          <a:p>
            <a:pPr lvl="1"/>
            <a:r>
              <a:rPr kumimoji="1" lang="en-US" altLang="zh-CN" sz="1800" dirty="0"/>
              <a:t>Functional and non-functional standard test and adjust</a:t>
            </a:r>
          </a:p>
          <a:p>
            <a:pPr lvl="1"/>
            <a:r>
              <a:rPr kumimoji="1" lang="en-US" altLang="zh-CN" sz="1800" dirty="0"/>
              <a:t>Product handover</a:t>
            </a:r>
            <a:endParaRPr kumimoji="1" lang="zh-CN" altLang="en-US" sz="1800" dirty="0"/>
          </a:p>
        </p:txBody>
      </p:sp>
      <p:pic>
        <p:nvPicPr>
          <p:cNvPr id="11" name="Audio 10">
            <a:hlinkClick r:id="" action="ppaction://media"/>
            <a:extLst>
              <a:ext uri="{FF2B5EF4-FFF2-40B4-BE49-F238E27FC236}">
                <a16:creationId xmlns:a16="http://schemas.microsoft.com/office/drawing/2014/main" id="{C4FE3341-92BB-94F6-77A1-3F84794F06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162581986"/>
      </p:ext>
    </p:extLst>
  </p:cSld>
  <p:clrMapOvr>
    <a:masterClrMapping/>
  </p:clrMapOvr>
  <mc:AlternateContent xmlns:mc="http://schemas.openxmlformats.org/markup-compatibility/2006">
    <mc:Choice xmlns:p14="http://schemas.microsoft.com/office/powerpoint/2010/main" Requires="p14">
      <p:transition spd="slow" p14:dur="2000" advTm="37214"/>
    </mc:Choice>
    <mc:Fallback>
      <p:transition spd="slow" advTm="37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DCCFE-1754-1C6A-1762-AB747DED83FE}"/>
              </a:ext>
            </a:extLst>
          </p:cNvPr>
          <p:cNvSpPr>
            <a:spLocks noGrp="1"/>
          </p:cNvSpPr>
          <p:nvPr>
            <p:ph type="ctrTitle"/>
          </p:nvPr>
        </p:nvSpPr>
        <p:spPr>
          <a:xfrm>
            <a:off x="572377" y="2615316"/>
            <a:ext cx="3565524" cy="1627367"/>
          </a:xfrm>
        </p:spPr>
        <p:txBody>
          <a:bodyPr anchor="b">
            <a:normAutofit/>
          </a:bodyPr>
          <a:lstStyle/>
          <a:p>
            <a:r>
              <a:rPr kumimoji="1" lang="en-US" altLang="zh-CN" sz="6000" spc="0" dirty="0">
                <a:latin typeface="Times New Roman" panose="02020603050405020304" pitchFamily="18" charset="0"/>
                <a:cs typeface="Times New Roman" panose="02020603050405020304" pitchFamily="18" charset="0"/>
              </a:rPr>
              <a:t>Thank yo</a:t>
            </a:r>
            <a:r>
              <a:rPr kumimoji="1" lang="en-US" altLang="zh-CN" sz="6000" dirty="0"/>
              <a:t>u</a:t>
            </a:r>
            <a:endParaRPr kumimoji="1" lang="zh-CN" altLang="en-US" sz="4800" spc="0" dirty="0">
              <a:latin typeface="Times New Roman" panose="02020603050405020304" pitchFamily="18" charset="0"/>
              <a:cs typeface="Times New Roman" panose="02020603050405020304" pitchFamily="18" charset="0"/>
            </a:endParaRPr>
          </a:p>
        </p:txBody>
      </p:sp>
      <p:pic>
        <p:nvPicPr>
          <p:cNvPr id="4" name="Picture 3" descr="网格抽象背景">
            <a:extLst>
              <a:ext uri="{FF2B5EF4-FFF2-40B4-BE49-F238E27FC236}">
                <a16:creationId xmlns:a16="http://schemas.microsoft.com/office/drawing/2014/main" id="{E1461995-FDD7-69BC-F3DC-146545D6BA33}"/>
              </a:ext>
            </a:extLst>
          </p:cNvPr>
          <p:cNvPicPr>
            <a:picLocks noChangeAspect="1"/>
          </p:cNvPicPr>
          <p:nvPr/>
        </p:nvPicPr>
        <p:blipFill rotWithShape="1">
          <a:blip r:embed="rId5"/>
          <a:srcRect l="27502" r="-1" b="-1"/>
          <a:stretch/>
        </p:blipFill>
        <p:spPr>
          <a:xfrm>
            <a:off x="4743450" y="10"/>
            <a:ext cx="7448551" cy="6857990"/>
          </a:xfrm>
          <a:custGeom>
            <a:avLst/>
            <a:gdLst/>
            <a:ahLst/>
            <a:cxnLst/>
            <a:rect l="l" t="t" r="r" b="b"/>
            <a:pathLst>
              <a:path w="7448551" h="6858000">
                <a:moveTo>
                  <a:pt x="0" y="0"/>
                </a:moveTo>
                <a:lnTo>
                  <a:pt x="7448551" y="0"/>
                </a:lnTo>
                <a:lnTo>
                  <a:pt x="7448551" y="6858000"/>
                </a:lnTo>
                <a:lnTo>
                  <a:pt x="0" y="6858000"/>
                </a:lnTo>
                <a:close/>
              </a:path>
            </a:pathLst>
          </a:custGeom>
        </p:spPr>
      </p:pic>
      <p:pic>
        <p:nvPicPr>
          <p:cNvPr id="36" name="Audio 35">
            <a:hlinkClick r:id="" action="ppaction://media"/>
            <a:extLst>
              <a:ext uri="{FF2B5EF4-FFF2-40B4-BE49-F238E27FC236}">
                <a16:creationId xmlns:a16="http://schemas.microsoft.com/office/drawing/2014/main" id="{A5356C3B-6AD6-481B-D01E-E71432FF7F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747048375"/>
      </p:ext>
    </p:extLst>
  </p:cSld>
  <p:clrMapOvr>
    <a:masterClrMapping/>
  </p:clrMapOvr>
  <mc:AlternateContent xmlns:mc="http://schemas.openxmlformats.org/markup-compatibility/2006">
    <mc:Choice xmlns:p14="http://schemas.microsoft.com/office/powerpoint/2010/main" Requires="p14">
      <p:transition spd="slow" p14:dur="2000" advTm="8037"/>
    </mc:Choice>
    <mc:Fallback>
      <p:transition spd="slow" advTm="8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6E5C9D-B98A-125A-8913-9697B696160E}"/>
              </a:ext>
            </a:extLst>
          </p:cNvPr>
          <p:cNvSpPr>
            <a:spLocks noGrp="1"/>
          </p:cNvSpPr>
          <p:nvPr>
            <p:ph type="title"/>
          </p:nvPr>
        </p:nvSpPr>
        <p:spPr/>
        <p:txBody>
          <a:bodyPr/>
          <a:lstStyle/>
          <a:p>
            <a:r>
              <a:rPr kumimoji="1" lang="en-US" altLang="zh-CN" spc="0" dirty="0"/>
              <a:t>Aims</a:t>
            </a:r>
            <a:endParaRPr kumimoji="1" lang="zh-CN" altLang="en-US" spc="0" dirty="0"/>
          </a:p>
        </p:txBody>
      </p:sp>
      <p:sp>
        <p:nvSpPr>
          <p:cNvPr id="3" name="内容占位符 2">
            <a:extLst>
              <a:ext uri="{FF2B5EF4-FFF2-40B4-BE49-F238E27FC236}">
                <a16:creationId xmlns:a16="http://schemas.microsoft.com/office/drawing/2014/main" id="{6BCF65DE-774D-A62B-53AF-A2A085919ED5}"/>
              </a:ext>
            </a:extLst>
          </p:cNvPr>
          <p:cNvSpPr>
            <a:spLocks noGrp="1"/>
          </p:cNvSpPr>
          <p:nvPr>
            <p:ph idx="1"/>
          </p:nvPr>
        </p:nvSpPr>
        <p:spPr>
          <a:xfrm>
            <a:off x="2496000" y="1881275"/>
            <a:ext cx="7200000" cy="3979625"/>
          </a:xfrm>
        </p:spPr>
        <p:txBody>
          <a:bodyPr/>
          <a:lstStyle/>
          <a:p>
            <a:r>
              <a:rPr kumimoji="1" lang="en-US" altLang="zh-CN" spc="0" dirty="0"/>
              <a:t>Front end video streaming style wrapper</a:t>
            </a:r>
          </a:p>
          <a:p>
            <a:r>
              <a:rPr kumimoji="1" lang="en-US" altLang="zh-CN" dirty="0"/>
              <a:t>AI supported recommendation system</a:t>
            </a:r>
          </a:p>
          <a:p>
            <a:r>
              <a:rPr kumimoji="1" lang="en-US" altLang="zh-CN" dirty="0"/>
              <a:t>Comments and rating systems</a:t>
            </a:r>
            <a:endParaRPr kumimoji="1" lang="zh-CN" altLang="en-US" spc="0" dirty="0"/>
          </a:p>
        </p:txBody>
      </p:sp>
      <p:pic>
        <p:nvPicPr>
          <p:cNvPr id="8" name="Graphic 8">
            <a:extLst>
              <a:ext uri="{FF2B5EF4-FFF2-40B4-BE49-F238E27FC236}">
                <a16:creationId xmlns:a16="http://schemas.microsoft.com/office/drawing/2014/main" id="{4ACFC4BB-3B5B-2681-57B8-EF7E0BA47D73}"/>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012446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DF0F97-4559-8B97-9839-63A7B6C15F35}"/>
              </a:ext>
            </a:extLst>
          </p:cNvPr>
          <p:cNvSpPr>
            <a:spLocks noGrp="1"/>
          </p:cNvSpPr>
          <p:nvPr>
            <p:ph type="title"/>
          </p:nvPr>
        </p:nvSpPr>
        <p:spPr/>
        <p:txBody>
          <a:bodyPr/>
          <a:lstStyle/>
          <a:p>
            <a:r>
              <a:rPr kumimoji="1" lang="en-US" altLang="zh-CN" dirty="0"/>
              <a:t>Deliverables</a:t>
            </a:r>
            <a:endParaRPr kumimoji="1" lang="zh-CN" altLang="en-US" dirty="0"/>
          </a:p>
        </p:txBody>
      </p:sp>
      <p:sp>
        <p:nvSpPr>
          <p:cNvPr id="3" name="内容占位符 2">
            <a:extLst>
              <a:ext uri="{FF2B5EF4-FFF2-40B4-BE49-F238E27FC236}">
                <a16:creationId xmlns:a16="http://schemas.microsoft.com/office/drawing/2014/main" id="{13B736A1-B538-CFFD-4286-9885FAC003A7}"/>
              </a:ext>
            </a:extLst>
          </p:cNvPr>
          <p:cNvSpPr>
            <a:spLocks noGrp="1"/>
          </p:cNvSpPr>
          <p:nvPr>
            <p:ph idx="1"/>
          </p:nvPr>
        </p:nvSpPr>
        <p:spPr>
          <a:xfrm>
            <a:off x="2496000" y="1881275"/>
            <a:ext cx="7200000" cy="3979625"/>
          </a:xfrm>
        </p:spPr>
        <p:txBody>
          <a:bodyPr/>
          <a:lstStyle/>
          <a:p>
            <a:r>
              <a:rPr kumimoji="1" lang="en-US" altLang="zh-CN" sz="2000" dirty="0">
                <a:solidFill>
                  <a:srgbClr val="FFFFFF"/>
                </a:solidFill>
              </a:rPr>
              <a:t>Web based user interface</a:t>
            </a:r>
          </a:p>
          <a:p>
            <a:r>
              <a:rPr kumimoji="1" lang="en-US" altLang="zh-CN" sz="2000" dirty="0">
                <a:solidFill>
                  <a:srgbClr val="FFFFFF"/>
                </a:solidFill>
              </a:rPr>
              <a:t>SQL Database storing user and usage data</a:t>
            </a:r>
          </a:p>
          <a:p>
            <a:r>
              <a:rPr kumimoji="1" lang="en-US" altLang="zh-CN" sz="2000" dirty="0">
                <a:solidFill>
                  <a:srgbClr val="FFFFFF"/>
                </a:solidFill>
              </a:rPr>
              <a:t>Visualization of collected data</a:t>
            </a:r>
          </a:p>
          <a:p>
            <a:r>
              <a:rPr kumimoji="1" lang="en-US" altLang="zh-CN" sz="2000" dirty="0">
                <a:solidFill>
                  <a:srgbClr val="FFFFFF"/>
                </a:solidFill>
              </a:rPr>
              <a:t>IBM Watson AI</a:t>
            </a:r>
          </a:p>
          <a:p>
            <a:r>
              <a:rPr kumimoji="1" lang="en-US" altLang="zh-CN" sz="2000" dirty="0">
                <a:solidFill>
                  <a:srgbClr val="FFFFFF"/>
                </a:solidFill>
              </a:rPr>
              <a:t>GitHub storing all code and data accessible by development team,</a:t>
            </a:r>
          </a:p>
          <a:p>
            <a:pPr marL="0" indent="0">
              <a:buNone/>
            </a:pPr>
            <a:r>
              <a:rPr kumimoji="1" lang="en-US" altLang="zh-CN" sz="2000" dirty="0"/>
              <a:t>	Durham University, and IBM</a:t>
            </a:r>
            <a:endParaRPr kumimoji="1" lang="en-US" altLang="zh-CN" sz="2000" dirty="0">
              <a:solidFill>
                <a:srgbClr val="FFFFFF"/>
              </a:solidFill>
            </a:endParaRPr>
          </a:p>
        </p:txBody>
      </p:sp>
      <p:pic>
        <p:nvPicPr>
          <p:cNvPr id="8" name="Graphic 8">
            <a:extLst>
              <a:ext uri="{FF2B5EF4-FFF2-40B4-BE49-F238E27FC236}">
                <a16:creationId xmlns:a16="http://schemas.microsoft.com/office/drawing/2014/main" id="{C468EEF6-A79E-3454-2703-5DE4390502EB}"/>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15890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353AB99B-F61F-B0DC-0F35-A37922B00E10}"/>
              </a:ext>
            </a:extLst>
          </p:cNvPr>
          <p:cNvGrpSpPr/>
          <p:nvPr/>
        </p:nvGrpSpPr>
        <p:grpSpPr>
          <a:xfrm>
            <a:off x="2510155" y="1509204"/>
            <a:ext cx="4740677" cy="1031051"/>
            <a:chOff x="3231471" y="1376039"/>
            <a:chExt cx="4740677" cy="1031051"/>
          </a:xfrm>
        </p:grpSpPr>
        <p:sp>
          <p:nvSpPr>
            <p:cNvPr id="4" name="文本框 3">
              <a:extLst>
                <a:ext uri="{FF2B5EF4-FFF2-40B4-BE49-F238E27FC236}">
                  <a16:creationId xmlns:a16="http://schemas.microsoft.com/office/drawing/2014/main" id="{87422BCB-C710-53F8-3F1D-5F4BFBCD1110}"/>
                </a:ext>
              </a:extLst>
            </p:cNvPr>
            <p:cNvSpPr txBox="1"/>
            <p:nvPr/>
          </p:nvSpPr>
          <p:spPr>
            <a:xfrm>
              <a:off x="4030462" y="1376039"/>
              <a:ext cx="3941686" cy="1031051"/>
            </a:xfrm>
            <a:prstGeom prst="rect">
              <a:avLst/>
            </a:prstGeom>
            <a:noFill/>
          </p:spPr>
          <p:txBody>
            <a:bodyPr wrap="square" rtlCol="0">
              <a:spAutoFit/>
            </a:bodyPr>
            <a:lstStyle/>
            <a:p>
              <a:pPr>
                <a:spcAft>
                  <a:spcPts val="600"/>
                </a:spcAft>
              </a:pPr>
              <a:r>
                <a:rPr kumimoji="1" lang="en-US" altLang="zh-CN" sz="3600" dirty="0">
                  <a:latin typeface="Times New Roman" panose="02020603050405020304" pitchFamily="18" charset="0"/>
                  <a:cs typeface="Times New Roman" panose="02020603050405020304" pitchFamily="18" charset="0"/>
                </a:rPr>
                <a:t>Introduction</a:t>
              </a:r>
            </a:p>
            <a:p>
              <a:r>
                <a:rPr kumimoji="1" lang="en-US" altLang="zh-CN" dirty="0">
                  <a:latin typeface="Times New Roman" panose="02020603050405020304" pitchFamily="18" charset="0"/>
                  <a:cs typeface="Times New Roman" panose="02020603050405020304" pitchFamily="18" charset="0"/>
                </a:rPr>
                <a:t>Our client, Aims, Deliverables</a:t>
              </a:r>
              <a:endParaRPr kumimoji="1"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5843C572-497D-A3C7-E515-5DB4DB399B82}"/>
                </a:ext>
              </a:extLst>
            </p:cNvPr>
            <p:cNvSpPr txBox="1"/>
            <p:nvPr/>
          </p:nvSpPr>
          <p:spPr>
            <a:xfrm>
              <a:off x="3231471" y="1568398"/>
              <a:ext cx="683581" cy="646331"/>
            </a:xfrm>
            <a:prstGeom prst="rect">
              <a:avLst/>
            </a:prstGeom>
            <a:noFill/>
          </p:spPr>
          <p:txBody>
            <a:bodyPr wrap="square" rtlCol="0">
              <a:spAutoFit/>
            </a:bodyPr>
            <a:lstStyle/>
            <a:p>
              <a:r>
                <a:rPr kumimoji="1" lang="en-US" altLang="zh-CN" sz="3600" dirty="0">
                  <a:latin typeface="Times New Roman" panose="02020603050405020304" pitchFamily="18" charset="0"/>
                  <a:cs typeface="Times New Roman" panose="02020603050405020304" pitchFamily="18" charset="0"/>
                </a:rPr>
                <a:t>01</a:t>
              </a:r>
              <a:endParaRPr kumimoji="1" lang="zh-CN" altLang="en-US" sz="3600" dirty="0">
                <a:latin typeface="Times New Roman" panose="02020603050405020304" pitchFamily="18" charset="0"/>
                <a:cs typeface="Times New Roman" panose="02020603050405020304" pitchFamily="18" charset="0"/>
              </a:endParaRPr>
            </a:p>
          </p:txBody>
        </p:sp>
        <p:cxnSp>
          <p:nvCxnSpPr>
            <p:cNvPr id="7" name="直线连接符 6">
              <a:extLst>
                <a:ext uri="{FF2B5EF4-FFF2-40B4-BE49-F238E27FC236}">
                  <a16:creationId xmlns:a16="http://schemas.microsoft.com/office/drawing/2014/main" id="{6497391C-996B-8163-4986-47D2914E67AA}"/>
                </a:ext>
              </a:extLst>
            </p:cNvPr>
            <p:cNvCxnSpPr>
              <a:cxnSpLocks/>
            </p:cNvCxnSpPr>
            <p:nvPr/>
          </p:nvCxnSpPr>
          <p:spPr>
            <a:xfrm>
              <a:off x="3915052" y="1377490"/>
              <a:ext cx="0" cy="10296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grpSp>
      <p:grpSp>
        <p:nvGrpSpPr>
          <p:cNvPr id="17" name="组合 16">
            <a:extLst>
              <a:ext uri="{FF2B5EF4-FFF2-40B4-BE49-F238E27FC236}">
                <a16:creationId xmlns:a16="http://schemas.microsoft.com/office/drawing/2014/main" id="{CFB14F9B-7581-007D-E0D5-A8783107B12A}"/>
              </a:ext>
            </a:extLst>
          </p:cNvPr>
          <p:cNvGrpSpPr/>
          <p:nvPr/>
        </p:nvGrpSpPr>
        <p:grpSpPr>
          <a:xfrm>
            <a:off x="7451323" y="3760263"/>
            <a:ext cx="4740677" cy="1283051"/>
            <a:chOff x="3231471" y="1376039"/>
            <a:chExt cx="4740677" cy="1283051"/>
          </a:xfrm>
        </p:grpSpPr>
        <p:sp>
          <p:nvSpPr>
            <p:cNvPr id="18" name="文本框 17">
              <a:extLst>
                <a:ext uri="{FF2B5EF4-FFF2-40B4-BE49-F238E27FC236}">
                  <a16:creationId xmlns:a16="http://schemas.microsoft.com/office/drawing/2014/main" id="{C5917FE8-AD86-9B38-D909-E25A2DAD9EBF}"/>
                </a:ext>
              </a:extLst>
            </p:cNvPr>
            <p:cNvSpPr txBox="1"/>
            <p:nvPr/>
          </p:nvSpPr>
          <p:spPr>
            <a:xfrm>
              <a:off x="4030462" y="1376039"/>
              <a:ext cx="3941686" cy="1277273"/>
            </a:xfrm>
            <a:prstGeom prst="rect">
              <a:avLst/>
            </a:prstGeom>
            <a:noFill/>
          </p:spPr>
          <p:txBody>
            <a:bodyPr wrap="square" rtlCol="0">
              <a:spAutoFit/>
            </a:bodyPr>
            <a:lstStyle/>
            <a:p>
              <a:pPr>
                <a:spcAft>
                  <a:spcPts val="600"/>
                </a:spcAft>
              </a:pPr>
              <a:r>
                <a:rPr kumimoji="1" lang="en-US" altLang="zh-CN" sz="3600" dirty="0">
                  <a:latin typeface="Times New Roman" panose="02020603050405020304" pitchFamily="18" charset="0"/>
                  <a:cs typeface="Times New Roman" panose="02020603050405020304" pitchFamily="18" charset="0"/>
                </a:rPr>
                <a:t>Future Plan</a:t>
              </a:r>
            </a:p>
            <a:p>
              <a:r>
                <a:rPr kumimoji="1" lang="en-US" altLang="zh-CN" dirty="0">
                  <a:latin typeface="Times New Roman" panose="02020603050405020304" pitchFamily="18" charset="0"/>
                  <a:cs typeface="Times New Roman" panose="02020603050405020304" pitchFamily="18" charset="0"/>
                </a:rPr>
                <a:t>Weekly plan, Tasks for sub teams,</a:t>
              </a:r>
            </a:p>
            <a:p>
              <a:r>
                <a:rPr kumimoji="1" lang="en-US" altLang="zh-CN" dirty="0">
                  <a:latin typeface="Times New Roman" panose="02020603050405020304" pitchFamily="18" charset="0"/>
                  <a:cs typeface="Times New Roman" panose="02020603050405020304" pitchFamily="18" charset="0"/>
                </a:rPr>
                <a:t>Work before and after test plan</a:t>
              </a:r>
              <a:endParaRPr kumimoji="1" lang="zh-CN" altLang="en-US"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66594CF7-4042-A509-D497-6D0EDDDBEF34}"/>
                </a:ext>
              </a:extLst>
            </p:cNvPr>
            <p:cNvSpPr txBox="1"/>
            <p:nvPr/>
          </p:nvSpPr>
          <p:spPr>
            <a:xfrm>
              <a:off x="3231471" y="1641133"/>
              <a:ext cx="683581" cy="646331"/>
            </a:xfrm>
            <a:prstGeom prst="rect">
              <a:avLst/>
            </a:prstGeom>
            <a:noFill/>
          </p:spPr>
          <p:txBody>
            <a:bodyPr wrap="square" rtlCol="0">
              <a:spAutoFit/>
            </a:bodyPr>
            <a:lstStyle/>
            <a:p>
              <a:r>
                <a:rPr kumimoji="1" lang="en-US" altLang="zh-CN" sz="3600" dirty="0">
                  <a:latin typeface="Times New Roman" panose="02020603050405020304" pitchFamily="18" charset="0"/>
                  <a:cs typeface="Times New Roman" panose="02020603050405020304" pitchFamily="18" charset="0"/>
                </a:rPr>
                <a:t>04</a:t>
              </a:r>
              <a:endParaRPr kumimoji="1" lang="zh-CN" altLang="en-US" sz="3600" dirty="0">
                <a:latin typeface="Times New Roman" panose="02020603050405020304" pitchFamily="18" charset="0"/>
                <a:cs typeface="Times New Roman" panose="02020603050405020304" pitchFamily="18" charset="0"/>
              </a:endParaRPr>
            </a:p>
          </p:txBody>
        </p:sp>
        <p:cxnSp>
          <p:nvCxnSpPr>
            <p:cNvPr id="20" name="直线连接符 19">
              <a:extLst>
                <a:ext uri="{FF2B5EF4-FFF2-40B4-BE49-F238E27FC236}">
                  <a16:creationId xmlns:a16="http://schemas.microsoft.com/office/drawing/2014/main" id="{6ACE33CA-808A-30AD-D116-C81935DC63BF}"/>
                </a:ext>
              </a:extLst>
            </p:cNvPr>
            <p:cNvCxnSpPr>
              <a:cxnSpLocks/>
            </p:cNvCxnSpPr>
            <p:nvPr/>
          </p:nvCxnSpPr>
          <p:spPr>
            <a:xfrm>
              <a:off x="3915052" y="1377490"/>
              <a:ext cx="0" cy="12816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grpSp>
      <p:grpSp>
        <p:nvGrpSpPr>
          <p:cNvPr id="21" name="组合 20">
            <a:extLst>
              <a:ext uri="{FF2B5EF4-FFF2-40B4-BE49-F238E27FC236}">
                <a16:creationId xmlns:a16="http://schemas.microsoft.com/office/drawing/2014/main" id="{E18B8317-B1C6-3E88-1E5F-8C0C5F7F259D}"/>
              </a:ext>
            </a:extLst>
          </p:cNvPr>
          <p:cNvGrpSpPr/>
          <p:nvPr/>
        </p:nvGrpSpPr>
        <p:grpSpPr>
          <a:xfrm>
            <a:off x="6767742" y="1509204"/>
            <a:ext cx="4907869" cy="1031051"/>
            <a:chOff x="3231471" y="1376039"/>
            <a:chExt cx="4907869" cy="1031051"/>
          </a:xfrm>
        </p:grpSpPr>
        <p:sp>
          <p:nvSpPr>
            <p:cNvPr id="22" name="文本框 21">
              <a:extLst>
                <a:ext uri="{FF2B5EF4-FFF2-40B4-BE49-F238E27FC236}">
                  <a16:creationId xmlns:a16="http://schemas.microsoft.com/office/drawing/2014/main" id="{64842F55-DC4C-F12C-A09E-8CB78A1A790D}"/>
                </a:ext>
              </a:extLst>
            </p:cNvPr>
            <p:cNvSpPr txBox="1"/>
            <p:nvPr/>
          </p:nvSpPr>
          <p:spPr>
            <a:xfrm>
              <a:off x="4030461" y="1376039"/>
              <a:ext cx="4108879" cy="1000274"/>
            </a:xfrm>
            <a:prstGeom prst="rect">
              <a:avLst/>
            </a:prstGeom>
            <a:noFill/>
          </p:spPr>
          <p:txBody>
            <a:bodyPr wrap="square" rtlCol="0">
              <a:spAutoFit/>
            </a:bodyPr>
            <a:lstStyle/>
            <a:p>
              <a:pPr>
                <a:spcAft>
                  <a:spcPts val="600"/>
                </a:spcAft>
              </a:pPr>
              <a:r>
                <a:rPr kumimoji="1" lang="en-US" altLang="zh-CN" sz="3600" dirty="0">
                  <a:latin typeface="Times New Roman" panose="02020603050405020304" pitchFamily="18" charset="0"/>
                  <a:cs typeface="Times New Roman" panose="02020603050405020304" pitchFamily="18" charset="0"/>
                </a:rPr>
                <a:t>Project Development</a:t>
              </a:r>
            </a:p>
            <a:p>
              <a:r>
                <a:rPr kumimoji="1" lang="en-US" altLang="zh-CN" dirty="0">
                  <a:latin typeface="Times New Roman" panose="02020603050405020304" pitchFamily="18" charset="0"/>
                  <a:cs typeface="Times New Roman" panose="02020603050405020304" pitchFamily="18" charset="0"/>
                </a:rPr>
                <a:t>Software development framework</a:t>
              </a:r>
              <a:endParaRPr kumimoji="1" lang="zh-CN" altLang="en-US"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06FC07F4-18F7-CDB0-C0AB-8EB78057D09D}"/>
                </a:ext>
              </a:extLst>
            </p:cNvPr>
            <p:cNvSpPr txBox="1"/>
            <p:nvPr/>
          </p:nvSpPr>
          <p:spPr>
            <a:xfrm>
              <a:off x="3231471" y="1568398"/>
              <a:ext cx="683581" cy="646331"/>
            </a:xfrm>
            <a:prstGeom prst="rect">
              <a:avLst/>
            </a:prstGeom>
            <a:noFill/>
          </p:spPr>
          <p:txBody>
            <a:bodyPr wrap="square" rtlCol="0">
              <a:spAutoFit/>
            </a:bodyPr>
            <a:lstStyle/>
            <a:p>
              <a:r>
                <a:rPr kumimoji="1" lang="en-US" altLang="zh-CN" sz="3600" dirty="0">
                  <a:latin typeface="Times New Roman" panose="02020603050405020304" pitchFamily="18" charset="0"/>
                  <a:cs typeface="Times New Roman" panose="02020603050405020304" pitchFamily="18" charset="0"/>
                </a:rPr>
                <a:t>03</a:t>
              </a:r>
              <a:endParaRPr kumimoji="1" lang="zh-CN" altLang="en-US" sz="3600" dirty="0">
                <a:latin typeface="Times New Roman" panose="02020603050405020304" pitchFamily="18" charset="0"/>
                <a:cs typeface="Times New Roman" panose="02020603050405020304" pitchFamily="18" charset="0"/>
              </a:endParaRPr>
            </a:p>
          </p:txBody>
        </p:sp>
        <p:cxnSp>
          <p:nvCxnSpPr>
            <p:cNvPr id="24" name="直线连接符 23">
              <a:extLst>
                <a:ext uri="{FF2B5EF4-FFF2-40B4-BE49-F238E27FC236}">
                  <a16:creationId xmlns:a16="http://schemas.microsoft.com/office/drawing/2014/main" id="{019D5F02-6AC8-F9E6-A1C6-E81AA54BACD6}"/>
                </a:ext>
              </a:extLst>
            </p:cNvPr>
            <p:cNvCxnSpPr>
              <a:cxnSpLocks/>
            </p:cNvCxnSpPr>
            <p:nvPr/>
          </p:nvCxnSpPr>
          <p:spPr>
            <a:xfrm>
              <a:off x="3915052" y="1377490"/>
              <a:ext cx="0" cy="10296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grpSp>
      <p:grpSp>
        <p:nvGrpSpPr>
          <p:cNvPr id="25" name="组合 24">
            <a:extLst>
              <a:ext uri="{FF2B5EF4-FFF2-40B4-BE49-F238E27FC236}">
                <a16:creationId xmlns:a16="http://schemas.microsoft.com/office/drawing/2014/main" id="{65068C52-DE5C-53DE-934A-380E385ECDC6}"/>
              </a:ext>
            </a:extLst>
          </p:cNvPr>
          <p:cNvGrpSpPr/>
          <p:nvPr/>
        </p:nvGrpSpPr>
        <p:grpSpPr>
          <a:xfrm>
            <a:off x="2826055" y="3760263"/>
            <a:ext cx="4740677" cy="1646651"/>
            <a:chOff x="3231471" y="1376039"/>
            <a:chExt cx="4740677" cy="1646651"/>
          </a:xfrm>
        </p:grpSpPr>
        <p:sp>
          <p:nvSpPr>
            <p:cNvPr id="26" name="文本框 25">
              <a:extLst>
                <a:ext uri="{FF2B5EF4-FFF2-40B4-BE49-F238E27FC236}">
                  <a16:creationId xmlns:a16="http://schemas.microsoft.com/office/drawing/2014/main" id="{512FBDD9-220A-C748-B73D-ACB279E80B07}"/>
                </a:ext>
              </a:extLst>
            </p:cNvPr>
            <p:cNvSpPr txBox="1"/>
            <p:nvPr/>
          </p:nvSpPr>
          <p:spPr>
            <a:xfrm>
              <a:off x="4030462" y="1376039"/>
              <a:ext cx="3941686" cy="1554272"/>
            </a:xfrm>
            <a:prstGeom prst="rect">
              <a:avLst/>
            </a:prstGeom>
            <a:noFill/>
          </p:spPr>
          <p:txBody>
            <a:bodyPr wrap="square" rtlCol="0">
              <a:spAutoFit/>
            </a:bodyPr>
            <a:lstStyle/>
            <a:p>
              <a:pPr>
                <a:spcAft>
                  <a:spcPts val="600"/>
                </a:spcAft>
              </a:pPr>
              <a:r>
                <a:rPr kumimoji="1" lang="en-US" altLang="zh-CN" sz="3600" dirty="0">
                  <a:latin typeface="Times New Roman" panose="02020603050405020304" pitchFamily="18" charset="0"/>
                  <a:cs typeface="Times New Roman" panose="02020603050405020304" pitchFamily="18" charset="0"/>
                </a:rPr>
                <a:t>Technical Outline</a:t>
              </a:r>
            </a:p>
            <a:p>
              <a:r>
                <a:rPr kumimoji="1" lang="en-US" altLang="zh-CN" dirty="0">
                  <a:latin typeface="Times New Roman" panose="02020603050405020304" pitchFamily="18" charset="0"/>
                  <a:cs typeface="Times New Roman" panose="02020603050405020304" pitchFamily="18" charset="0"/>
                </a:rPr>
                <a:t>Communication between systems, </a:t>
              </a:r>
            </a:p>
            <a:p>
              <a:r>
                <a:rPr kumimoji="1" lang="en-US" altLang="zh-CN" dirty="0">
                  <a:latin typeface="Times New Roman" panose="02020603050405020304" pitchFamily="18" charset="0"/>
                  <a:cs typeface="Times New Roman" panose="02020603050405020304" pitchFamily="18" charset="0"/>
                </a:rPr>
                <a:t>Data flow, Front end, Back end,</a:t>
              </a:r>
            </a:p>
            <a:p>
              <a:r>
                <a:rPr kumimoji="1" lang="en-US" altLang="zh-CN" dirty="0">
                  <a:latin typeface="Times New Roman" panose="02020603050405020304" pitchFamily="18" charset="0"/>
                  <a:cs typeface="Times New Roman" panose="02020603050405020304" pitchFamily="18" charset="0"/>
                </a:rPr>
                <a:t>Potential features</a:t>
              </a:r>
              <a:endParaRPr kumimoji="1" lang="zh-CN" altLang="en-US"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51ECFA89-A645-1084-5CCB-46B3A1F41BD5}"/>
                </a:ext>
              </a:extLst>
            </p:cNvPr>
            <p:cNvSpPr txBox="1"/>
            <p:nvPr/>
          </p:nvSpPr>
          <p:spPr>
            <a:xfrm>
              <a:off x="3231471" y="1876175"/>
              <a:ext cx="683581" cy="646331"/>
            </a:xfrm>
            <a:prstGeom prst="rect">
              <a:avLst/>
            </a:prstGeom>
            <a:noFill/>
          </p:spPr>
          <p:txBody>
            <a:bodyPr wrap="square" rtlCol="0">
              <a:spAutoFit/>
            </a:bodyPr>
            <a:lstStyle/>
            <a:p>
              <a:r>
                <a:rPr kumimoji="1" lang="en-US" altLang="zh-CN" sz="3600" dirty="0">
                  <a:latin typeface="Times New Roman" panose="02020603050405020304" pitchFamily="18" charset="0"/>
                  <a:cs typeface="Times New Roman" panose="02020603050405020304" pitchFamily="18" charset="0"/>
                </a:rPr>
                <a:t>02</a:t>
              </a:r>
              <a:endParaRPr kumimoji="1" lang="zh-CN" altLang="en-US" sz="3600" dirty="0">
                <a:latin typeface="Times New Roman" panose="02020603050405020304" pitchFamily="18" charset="0"/>
                <a:cs typeface="Times New Roman" panose="02020603050405020304" pitchFamily="18" charset="0"/>
              </a:endParaRPr>
            </a:p>
          </p:txBody>
        </p:sp>
        <p:cxnSp>
          <p:nvCxnSpPr>
            <p:cNvPr id="28" name="直线连接符 27">
              <a:extLst>
                <a:ext uri="{FF2B5EF4-FFF2-40B4-BE49-F238E27FC236}">
                  <a16:creationId xmlns:a16="http://schemas.microsoft.com/office/drawing/2014/main" id="{564E0990-1203-616E-87CF-65F803282234}"/>
                </a:ext>
              </a:extLst>
            </p:cNvPr>
            <p:cNvCxnSpPr>
              <a:cxnSpLocks/>
            </p:cNvCxnSpPr>
            <p:nvPr/>
          </p:nvCxnSpPr>
          <p:spPr>
            <a:xfrm>
              <a:off x="3915052" y="1377490"/>
              <a:ext cx="0" cy="16452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grpSp>
      <p:pic>
        <p:nvPicPr>
          <p:cNvPr id="9" name="Graphic 10">
            <a:extLst>
              <a:ext uri="{FF2B5EF4-FFF2-40B4-BE49-F238E27FC236}">
                <a16:creationId xmlns:a16="http://schemas.microsoft.com/office/drawing/2014/main" id="{AD254B4B-7461-ADAD-F422-81D9019081E1}"/>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915652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C4B807-8771-80CB-CA65-D07BF4B3E43C}"/>
              </a:ext>
            </a:extLst>
          </p:cNvPr>
          <p:cNvSpPr>
            <a:spLocks noGrp="1"/>
          </p:cNvSpPr>
          <p:nvPr>
            <p:ph type="ctrTitle"/>
          </p:nvPr>
        </p:nvSpPr>
        <p:spPr>
          <a:xfrm>
            <a:off x="4113750" y="2238616"/>
            <a:ext cx="5909139" cy="1190384"/>
          </a:xfrm>
        </p:spPr>
        <p:txBody>
          <a:bodyPr>
            <a:normAutofit/>
          </a:bodyPr>
          <a:lstStyle/>
          <a:p>
            <a:r>
              <a:rPr kumimoji="1" lang="en-US" altLang="zh-CN" sz="6000" dirty="0"/>
              <a:t>Technical Outline</a:t>
            </a:r>
            <a:endParaRPr kumimoji="1" lang="zh-CN" altLang="en-US" sz="6000" dirty="0"/>
          </a:p>
        </p:txBody>
      </p:sp>
      <p:sp>
        <p:nvSpPr>
          <p:cNvPr id="5" name="文本框 4">
            <a:extLst>
              <a:ext uri="{FF2B5EF4-FFF2-40B4-BE49-F238E27FC236}">
                <a16:creationId xmlns:a16="http://schemas.microsoft.com/office/drawing/2014/main" id="{8605EE18-7FED-3B1B-801A-D239B5AB0390}"/>
              </a:ext>
            </a:extLst>
          </p:cNvPr>
          <p:cNvSpPr txBox="1"/>
          <p:nvPr/>
        </p:nvSpPr>
        <p:spPr>
          <a:xfrm>
            <a:off x="4113750" y="3544410"/>
            <a:ext cx="6875756" cy="492443"/>
          </a:xfrm>
          <a:prstGeom prst="rect">
            <a:avLst/>
          </a:prstGeom>
          <a:noFill/>
        </p:spPr>
        <p:txBody>
          <a:bodyPr wrap="square">
            <a:spAutoFit/>
          </a:bodyPr>
          <a:lstStyle/>
          <a:p>
            <a:r>
              <a:rPr kumimoji="1" lang="en-US" altLang="zh-CN" sz="2600" dirty="0">
                <a:latin typeface="Times New Roman" panose="02020603050405020304" pitchFamily="18" charset="0"/>
                <a:cs typeface="Times New Roman" panose="02020603050405020304" pitchFamily="18" charset="0"/>
              </a:rPr>
              <a:t>A detailed design of the software</a:t>
            </a:r>
            <a:endParaRPr lang="zh-CN" altLang="en-US" sz="2600" dirty="0">
              <a:latin typeface="Times New Roman" panose="02020603050405020304" pitchFamily="18" charset="0"/>
              <a:cs typeface="Times New Roman" panose="02020603050405020304" pitchFamily="18" charset="0"/>
            </a:endParaRPr>
          </a:p>
        </p:txBody>
      </p:sp>
      <p:cxnSp>
        <p:nvCxnSpPr>
          <p:cNvPr id="9" name="直线连接符 8">
            <a:extLst>
              <a:ext uri="{FF2B5EF4-FFF2-40B4-BE49-F238E27FC236}">
                <a16:creationId xmlns:a16="http://schemas.microsoft.com/office/drawing/2014/main" id="{8DF72259-ACD7-4CDC-D947-FC729D71C92B}"/>
              </a:ext>
            </a:extLst>
          </p:cNvPr>
          <p:cNvCxnSpPr>
            <a:cxnSpLocks/>
          </p:cNvCxnSpPr>
          <p:nvPr/>
        </p:nvCxnSpPr>
        <p:spPr>
          <a:xfrm>
            <a:off x="4113750" y="3429000"/>
            <a:ext cx="5907600"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pic>
        <p:nvPicPr>
          <p:cNvPr id="8" name="Graphic 9">
            <a:extLst>
              <a:ext uri="{FF2B5EF4-FFF2-40B4-BE49-F238E27FC236}">
                <a16:creationId xmlns:a16="http://schemas.microsoft.com/office/drawing/2014/main" id="{483F2443-CFF5-35D9-6290-9CAE69FB8868}"/>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143313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062CD-2082-3CD3-D315-8E27CB3FB3B3}"/>
              </a:ext>
            </a:extLst>
          </p:cNvPr>
          <p:cNvSpPr>
            <a:spLocks noGrp="1"/>
          </p:cNvSpPr>
          <p:nvPr>
            <p:ph type="title"/>
          </p:nvPr>
        </p:nvSpPr>
        <p:spPr/>
        <p:txBody>
          <a:bodyPr/>
          <a:lstStyle/>
          <a:p>
            <a:r>
              <a:rPr kumimoji="1" lang="en-US" altLang="zh-CN" dirty="0"/>
              <a:t>Communication between Systems</a:t>
            </a:r>
            <a:endParaRPr kumimoji="1" lang="zh-CN" altLang="en-US" dirty="0"/>
          </a:p>
        </p:txBody>
      </p:sp>
      <p:pic>
        <p:nvPicPr>
          <p:cNvPr id="5" name="图片 4">
            <a:extLst>
              <a:ext uri="{FF2B5EF4-FFF2-40B4-BE49-F238E27FC236}">
                <a16:creationId xmlns:a16="http://schemas.microsoft.com/office/drawing/2014/main" id="{421AEACD-6722-6532-CC16-E401E04B944E}"/>
              </a:ext>
            </a:extLst>
          </p:cNvPr>
          <p:cNvPicPr>
            <a:picLocks noChangeAspect="1"/>
          </p:cNvPicPr>
          <p:nvPr/>
        </p:nvPicPr>
        <p:blipFill>
          <a:blip r:embed="rId2"/>
          <a:stretch>
            <a:fillRect/>
          </a:stretch>
        </p:blipFill>
        <p:spPr>
          <a:xfrm>
            <a:off x="1542206" y="1215275"/>
            <a:ext cx="9107588" cy="4927056"/>
          </a:xfrm>
          <a:prstGeom prst="rect">
            <a:avLst/>
          </a:prstGeom>
        </p:spPr>
      </p:pic>
      <p:pic>
        <p:nvPicPr>
          <p:cNvPr id="8" name="Graphic 8">
            <a:extLst>
              <a:ext uri="{FF2B5EF4-FFF2-40B4-BE49-F238E27FC236}">
                <a16:creationId xmlns:a16="http://schemas.microsoft.com/office/drawing/2014/main" id="{38CEB0D3-A0C7-8275-29FB-6C7C25176731}"/>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4143445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5FA6EE-357E-90E3-BE3B-1C6B072CEF1C}"/>
              </a:ext>
            </a:extLst>
          </p:cNvPr>
          <p:cNvSpPr>
            <a:spLocks noGrp="1"/>
          </p:cNvSpPr>
          <p:nvPr>
            <p:ph type="title"/>
          </p:nvPr>
        </p:nvSpPr>
        <p:spPr/>
        <p:txBody>
          <a:bodyPr/>
          <a:lstStyle/>
          <a:p>
            <a:r>
              <a:rPr kumimoji="1" lang="en-US" altLang="zh-CN" dirty="0"/>
              <a:t>Data Flow</a:t>
            </a:r>
            <a:endParaRPr kumimoji="1" lang="zh-CN" altLang="en-US" dirty="0"/>
          </a:p>
        </p:txBody>
      </p:sp>
      <p:pic>
        <p:nvPicPr>
          <p:cNvPr id="7" name="图片 6">
            <a:extLst>
              <a:ext uri="{FF2B5EF4-FFF2-40B4-BE49-F238E27FC236}">
                <a16:creationId xmlns:a16="http://schemas.microsoft.com/office/drawing/2014/main" id="{FC7EB330-0E90-C682-2595-A3C49A9605C1}"/>
              </a:ext>
            </a:extLst>
          </p:cNvPr>
          <p:cNvPicPr>
            <a:picLocks noChangeAspect="1"/>
          </p:cNvPicPr>
          <p:nvPr/>
        </p:nvPicPr>
        <p:blipFill rotWithShape="1">
          <a:blip r:embed="rId2"/>
          <a:srcRect r="8760" b="56116"/>
          <a:stretch/>
        </p:blipFill>
        <p:spPr>
          <a:xfrm>
            <a:off x="1514847" y="1499535"/>
            <a:ext cx="9162307" cy="4341972"/>
          </a:xfrm>
          <a:prstGeom prst="rect">
            <a:avLst/>
          </a:prstGeom>
        </p:spPr>
      </p:pic>
      <p:pic>
        <p:nvPicPr>
          <p:cNvPr id="8" name="Graphic 8">
            <a:extLst>
              <a:ext uri="{FF2B5EF4-FFF2-40B4-BE49-F238E27FC236}">
                <a16:creationId xmlns:a16="http://schemas.microsoft.com/office/drawing/2014/main" id="{31E910D2-95D7-C397-B03E-9A1C3C3EA770}"/>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4067010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A8E78-0646-53AA-8B1B-83E309B59042}"/>
              </a:ext>
            </a:extLst>
          </p:cNvPr>
          <p:cNvSpPr>
            <a:spLocks noGrp="1"/>
          </p:cNvSpPr>
          <p:nvPr>
            <p:ph type="title"/>
          </p:nvPr>
        </p:nvSpPr>
        <p:spPr/>
        <p:txBody>
          <a:bodyPr/>
          <a:lstStyle/>
          <a:p>
            <a:r>
              <a:rPr kumimoji="1" lang="en-US" altLang="zh-CN" dirty="0"/>
              <a:t>Data Flow</a:t>
            </a:r>
            <a:endParaRPr kumimoji="1" lang="zh-CN" altLang="en-US" dirty="0"/>
          </a:p>
        </p:txBody>
      </p:sp>
      <p:pic>
        <p:nvPicPr>
          <p:cNvPr id="5" name="图片 4">
            <a:extLst>
              <a:ext uri="{FF2B5EF4-FFF2-40B4-BE49-F238E27FC236}">
                <a16:creationId xmlns:a16="http://schemas.microsoft.com/office/drawing/2014/main" id="{EEB67480-A328-9F10-0CA5-8D54D39CE34F}"/>
              </a:ext>
            </a:extLst>
          </p:cNvPr>
          <p:cNvPicPr>
            <a:picLocks noChangeAspect="1"/>
          </p:cNvPicPr>
          <p:nvPr/>
        </p:nvPicPr>
        <p:blipFill rotWithShape="1">
          <a:blip r:embed="rId2"/>
          <a:srcRect t="43883"/>
          <a:stretch/>
        </p:blipFill>
        <p:spPr>
          <a:xfrm>
            <a:off x="1789728" y="1429303"/>
            <a:ext cx="9307360" cy="5146157"/>
          </a:xfrm>
          <a:prstGeom prst="rect">
            <a:avLst/>
          </a:prstGeom>
        </p:spPr>
      </p:pic>
      <p:pic>
        <p:nvPicPr>
          <p:cNvPr id="8" name="Graphic 8">
            <a:extLst>
              <a:ext uri="{FF2B5EF4-FFF2-40B4-BE49-F238E27FC236}">
                <a16:creationId xmlns:a16="http://schemas.microsoft.com/office/drawing/2014/main" id="{1CC5B0EA-986A-C345-6C03-9A0145A258AC}"/>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737032661"/>
      </p:ext>
    </p:extLst>
  </p:cSld>
  <p:clrMapOvr>
    <a:masterClrMapping/>
  </p:clrMapOvr>
</p:sld>
</file>

<file path=ppt/theme/theme1.xml><?xml version="1.0" encoding="utf-8"?>
<a:theme xmlns:a="http://schemas.openxmlformats.org/drawingml/2006/main" name="3DFloat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Float">
      <a:majorFont>
        <a:latin typeface="Microsoft YaHei"/>
        <a:ea typeface=""/>
        <a:cs typeface=""/>
      </a:majorFont>
      <a:minorFont>
        <a:latin typeface="Microsoft YaHe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637</TotalTime>
  <Words>915</Words>
  <Application>Microsoft Office PowerPoint</Application>
  <PresentationFormat>Widescreen</PresentationFormat>
  <Paragraphs>136</Paragraphs>
  <Slides>24</Slides>
  <Notes>7</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等线</vt:lpstr>
      <vt:lpstr>Microsoft YaHei</vt:lpstr>
      <vt:lpstr>Arial</vt:lpstr>
      <vt:lpstr>Times New Roman</vt:lpstr>
      <vt:lpstr>3DFloatVTI</vt:lpstr>
      <vt:lpstr>EDFLIX</vt:lpstr>
      <vt:lpstr>Our Client</vt:lpstr>
      <vt:lpstr>Aims</vt:lpstr>
      <vt:lpstr>Deliverables</vt:lpstr>
      <vt:lpstr>PowerPoint Presentation</vt:lpstr>
      <vt:lpstr>Technical Outline</vt:lpstr>
      <vt:lpstr>Communication between Systems</vt:lpstr>
      <vt:lpstr>Data Flow</vt:lpstr>
      <vt:lpstr>Data Flow</vt:lpstr>
      <vt:lpstr>Data Flow</vt:lpstr>
      <vt:lpstr>Data Flow</vt:lpstr>
      <vt:lpstr>Front End</vt:lpstr>
      <vt:lpstr>Front End</vt:lpstr>
      <vt:lpstr>Back End – RESTful API</vt:lpstr>
      <vt:lpstr>Back End – Database</vt:lpstr>
      <vt:lpstr>Back End – AI</vt:lpstr>
      <vt:lpstr>Potential Features</vt:lpstr>
      <vt:lpstr>Project Development</vt:lpstr>
      <vt:lpstr>Software Development Process</vt:lpstr>
      <vt:lpstr>Trello</vt:lpstr>
      <vt:lpstr>Future Plan</vt:lpstr>
      <vt:lpstr>Future Plan</vt:lpstr>
      <vt:lpstr>Future Plan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EDFLIX</dc:title>
  <dc:creator>Jiaye Huang</dc:creator>
  <cp:lastModifiedBy>ADALARASU, ANANYAA (Student)</cp:lastModifiedBy>
  <cp:revision>73</cp:revision>
  <dcterms:created xsi:type="dcterms:W3CDTF">2022-11-25T10:45:49Z</dcterms:created>
  <dcterms:modified xsi:type="dcterms:W3CDTF">2022-12-02T00:32:42Z</dcterms:modified>
</cp:coreProperties>
</file>